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57" r:id="rId4"/>
    <p:sldId id="258" r:id="rId5"/>
    <p:sldId id="259" r:id="rId6"/>
    <p:sldId id="269" r:id="rId7"/>
    <p:sldId id="260" r:id="rId8"/>
    <p:sldId id="261" r:id="rId9"/>
    <p:sldId id="262" r:id="rId10"/>
    <p:sldId id="263" r:id="rId11"/>
    <p:sldId id="265" r:id="rId12"/>
    <p:sldId id="268" r:id="rId13"/>
    <p:sldId id="266" r:id="rId14"/>
    <p:sldId id="267" r:id="rId15"/>
    <p:sldId id="270" r:id="rId16"/>
    <p:sldId id="271" r:id="rId17"/>
    <p:sldId id="272" r:id="rId18"/>
    <p:sldId id="273" r:id="rId19"/>
    <p:sldId id="274" r:id="rId20"/>
    <p:sldId id="279" r:id="rId21"/>
    <p:sldId id="276" r:id="rId22"/>
    <p:sldId id="277" r:id="rId23"/>
    <p:sldId id="278" r:id="rId24"/>
    <p:sldId id="27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4" d="100"/>
          <a:sy n="114" d="100"/>
        </p:scale>
        <p:origin x="11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9/13/2023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9/13/2023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4v"/><Relationship Id="rId1" Type="http://schemas.microsoft.com/office/2007/relationships/media" Target="../media/media3.m4v"/><Relationship Id="rId5" Type="http://schemas.openxmlformats.org/officeDocument/2006/relationships/image" Target="../media/image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4v"/><Relationship Id="rId1" Type="http://schemas.microsoft.com/office/2007/relationships/media" Target="../media/media4.m4v"/><Relationship Id="rId5" Type="http://schemas.openxmlformats.org/officeDocument/2006/relationships/image" Target="../media/image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4v"/><Relationship Id="rId1" Type="http://schemas.microsoft.com/office/2007/relationships/media" Target="../media/media5.m4v"/><Relationship Id="rId5" Type="http://schemas.openxmlformats.org/officeDocument/2006/relationships/image" Target="../media/image6.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4v"/><Relationship Id="rId1" Type="http://schemas.microsoft.com/office/2007/relationships/media" Target="../media/media6.m4v"/><Relationship Id="rId5" Type="http://schemas.openxmlformats.org/officeDocument/2006/relationships/image" Target="../media/image6.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1501" t="30011" r="8306" b="18400"/>
          <a:stretch/>
        </p:blipFill>
        <p:spPr>
          <a:xfrm>
            <a:off x="7435970" y="1406106"/>
            <a:ext cx="4580626" cy="1820173"/>
          </a:xfrm>
          <a:prstGeom prst="rect">
            <a:avLst/>
          </a:prstGeom>
          <a:ln w="38100">
            <a:solidFill>
              <a:srgbClr val="002060"/>
            </a:solidFill>
          </a:ln>
        </p:spPr>
      </p:pic>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4" name="CuadroTexto 3"/>
          <p:cNvSpPr txBox="1"/>
          <p:nvPr/>
        </p:nvSpPr>
        <p:spPr>
          <a:xfrm>
            <a:off x="10463843" y="793630"/>
            <a:ext cx="621102" cy="369332"/>
          </a:xfrm>
          <a:prstGeom prst="rect">
            <a:avLst/>
          </a:prstGeom>
          <a:noFill/>
        </p:spPr>
        <p:txBody>
          <a:bodyPr wrap="square" rtlCol="0">
            <a:spAutoFit/>
          </a:bodyPr>
          <a:lstStyle/>
          <a:p>
            <a:pPr algn="ctr"/>
            <a:r>
              <a:rPr lang="es-AR" dirty="0" smtClean="0">
                <a:latin typeface="Arial Black" panose="020B0A04020102020204" pitchFamily="34" charset="0"/>
              </a:rPr>
              <a:t>1</a:t>
            </a:r>
            <a:endParaRPr lang="es-MX" dirty="0">
              <a:latin typeface="Arial Black" panose="020B0A04020102020204" pitchFamily="34" charset="0"/>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8722" r="58946"/>
          <a:stretch/>
        </p:blipFill>
        <p:spPr>
          <a:xfrm>
            <a:off x="0" y="-63620"/>
            <a:ext cx="3948190" cy="6921620"/>
          </a:xfrm>
          <a:prstGeom prst="rect">
            <a:avLst/>
          </a:prstGeom>
        </p:spPr>
      </p:pic>
      <p:sp>
        <p:nvSpPr>
          <p:cNvPr id="5" name="CuadroTexto 4"/>
          <p:cNvSpPr txBox="1"/>
          <p:nvPr/>
        </p:nvSpPr>
        <p:spPr>
          <a:xfrm>
            <a:off x="4425351" y="3083943"/>
            <a:ext cx="6659593" cy="3554819"/>
          </a:xfrm>
          <a:prstGeom prst="rect">
            <a:avLst/>
          </a:prstGeom>
          <a:noFill/>
        </p:spPr>
        <p:txBody>
          <a:bodyPr wrap="square" rtlCol="0">
            <a:spAutoFit/>
          </a:bodyPr>
          <a:lstStyle/>
          <a:p>
            <a:pPr algn="ctr">
              <a:lnSpc>
                <a:spcPct val="150000"/>
              </a:lnSpc>
            </a:pPr>
            <a:r>
              <a:rPr lang="es-AR" sz="5000" b="1" dirty="0" smtClean="0">
                <a:solidFill>
                  <a:srgbClr val="FFFF00"/>
                </a:solidFill>
                <a:effectLst>
                  <a:outerShdw blurRad="38100" dist="38100" dir="2700000" algn="tl">
                    <a:srgbClr val="000000">
                      <a:alpha val="43137"/>
                    </a:srgbClr>
                  </a:outerShdw>
                </a:effectLst>
                <a:latin typeface="Georgia" panose="02040502050405020303" pitchFamily="18" charset="0"/>
              </a:rPr>
              <a:t>DESAFIOS DE LA ESCUELA FRENTE A LA  IA </a:t>
            </a:r>
            <a:r>
              <a:rPr lang="es-AR" sz="2000" b="1" dirty="0" smtClean="0">
                <a:solidFill>
                  <a:srgbClr val="FFFF00"/>
                </a:solidFill>
                <a:effectLst>
                  <a:outerShdw blurRad="38100" dist="38100" dir="2700000" algn="tl">
                    <a:srgbClr val="000000">
                      <a:alpha val="43137"/>
                    </a:srgbClr>
                  </a:outerShdw>
                </a:effectLst>
                <a:latin typeface="Georgia" panose="02040502050405020303" pitchFamily="18" charset="0"/>
              </a:rPr>
              <a:t>(Inteligancia Artificial)</a:t>
            </a:r>
            <a:endParaRPr lang="es-MX" sz="2000" b="1" dirty="0">
              <a:solidFill>
                <a:srgbClr val="FFFF00"/>
              </a:solidFill>
              <a:effectLst>
                <a:outerShdw blurRad="38100" dist="38100" dir="2700000" algn="tl">
                  <a:srgbClr val="000000">
                    <a:alpha val="43137"/>
                  </a:srgbClr>
                </a:outerShdw>
              </a:effectLst>
              <a:latin typeface="Georgia" panose="02040502050405020303" pitchFamily="18" charset="0"/>
            </a:endParaRPr>
          </a:p>
        </p:txBody>
      </p:sp>
      <p:sp>
        <p:nvSpPr>
          <p:cNvPr id="7" name="CuadroTexto 6"/>
          <p:cNvSpPr txBox="1"/>
          <p:nvPr/>
        </p:nvSpPr>
        <p:spPr>
          <a:xfrm>
            <a:off x="4166558" y="379562"/>
            <a:ext cx="2596551" cy="707886"/>
          </a:xfrm>
          <a:prstGeom prst="rect">
            <a:avLst/>
          </a:prstGeom>
          <a:noFill/>
        </p:spPr>
        <p:txBody>
          <a:bodyPr wrap="square" rtlCol="0">
            <a:spAutoFit/>
          </a:bodyPr>
          <a:lstStyle/>
          <a:p>
            <a:r>
              <a:rPr lang="es-AR" sz="4000" b="1" dirty="0" smtClean="0">
                <a:ln w="22225">
                  <a:solidFill>
                    <a:schemeClr val="accent2"/>
                  </a:solidFill>
                  <a:prstDash val="solid"/>
                </a:ln>
                <a:solidFill>
                  <a:schemeClr val="accent2">
                    <a:lumMod val="40000"/>
                    <a:lumOff val="60000"/>
                  </a:schemeClr>
                </a:solidFill>
              </a:rPr>
              <a:t>PRESENTA</a:t>
            </a:r>
            <a:endParaRPr lang="es-MX" sz="4000" b="1" dirty="0">
              <a:ln w="22225">
                <a:solidFill>
                  <a:schemeClr val="accent2"/>
                </a:solidFill>
                <a:prstDash val="solid"/>
              </a:ln>
              <a:solidFill>
                <a:schemeClr val="accent2">
                  <a:lumMod val="40000"/>
                  <a:lumOff val="60000"/>
                </a:schemeClr>
              </a:solidFill>
            </a:endParaRPr>
          </a:p>
        </p:txBody>
      </p:sp>
      <p:sp>
        <p:nvSpPr>
          <p:cNvPr id="8" name="CuadroTexto 7"/>
          <p:cNvSpPr txBox="1"/>
          <p:nvPr/>
        </p:nvSpPr>
        <p:spPr>
          <a:xfrm>
            <a:off x="0" y="2415396"/>
            <a:ext cx="1406106" cy="369332"/>
          </a:xfrm>
          <a:prstGeom prst="rect">
            <a:avLst/>
          </a:prstGeom>
          <a:noFill/>
        </p:spPr>
        <p:txBody>
          <a:bodyPr wrap="square" rtlCol="0">
            <a:spAutoFit/>
          </a:bodyPr>
          <a:lstStyle/>
          <a:p>
            <a:r>
              <a:rPr lang="es-AR" b="1" dirty="0" smtClean="0">
                <a:solidFill>
                  <a:schemeClr val="bg1"/>
                </a:solidFill>
                <a:latin typeface="Arial Black" panose="020B0A04020102020204" pitchFamily="34" charset="0"/>
              </a:rPr>
              <a:t>CHATGPT</a:t>
            </a:r>
            <a:endParaRPr lang="es-MX"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41177645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par>
                          <p:cTn id="10" fill="hold">
                            <p:stCondLst>
                              <p:cond delay="3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par>
                          <p:cTn id="14" fill="hold">
                            <p:stCondLst>
                              <p:cond delay="40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par>
                          <p:cTn id="18" fill="hold">
                            <p:stCondLst>
                              <p:cond delay="60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3000" fill="hold"/>
                                        <p:tgtEl>
                                          <p:spTgt spid="8"/>
                                        </p:tgtEl>
                                        <p:attrNameLst>
                                          <p:attrName>ppt_w</p:attrName>
                                        </p:attrNameLst>
                                      </p:cBhvr>
                                      <p:tavLst>
                                        <p:tav tm="0">
                                          <p:val>
                                            <p:fltVal val="0"/>
                                          </p:val>
                                        </p:tav>
                                        <p:tav tm="100000">
                                          <p:val>
                                            <p:strVal val="#ppt_w"/>
                                          </p:val>
                                        </p:tav>
                                      </p:tavLst>
                                    </p:anim>
                                    <p:anim calcmode="lin" valueType="num">
                                      <p:cBhvr>
                                        <p:cTn id="22" dur="3000" fill="hold"/>
                                        <p:tgtEl>
                                          <p:spTgt spid="8"/>
                                        </p:tgtEl>
                                        <p:attrNameLst>
                                          <p:attrName>ppt_h</p:attrName>
                                        </p:attrNameLst>
                                      </p:cBhvr>
                                      <p:tavLst>
                                        <p:tav tm="0">
                                          <p:val>
                                            <p:fltVal val="0"/>
                                          </p:val>
                                        </p:tav>
                                        <p:tav tm="100000">
                                          <p:val>
                                            <p:strVal val="#ppt_h"/>
                                          </p:val>
                                        </p:tav>
                                      </p:tavLst>
                                    </p:anim>
                                    <p:animEffect transition="in" filter="fade">
                                      <p:cBhvr>
                                        <p:cTn id="23" dur="3000"/>
                                        <p:tgtEl>
                                          <p:spTgt spid="8"/>
                                        </p:tgtEl>
                                      </p:cBhvr>
                                    </p:animEffect>
                                  </p:childTnLst>
                                </p:cTn>
                              </p:par>
                            </p:childTnLst>
                          </p:cTn>
                        </p:par>
                        <p:par>
                          <p:cTn id="24" fill="hold">
                            <p:stCondLst>
                              <p:cond delay="9000"/>
                            </p:stCondLst>
                            <p:childTnLst>
                              <p:par>
                                <p:cTn id="25" presetID="22" presetClass="entr" presetSubtype="8" fill="hold" grpId="0" nodeType="after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754" y="295335"/>
            <a:ext cx="10220326" cy="830997"/>
          </a:xfrm>
          <a:prstGeom prst="rect">
            <a:avLst/>
          </a:prstGeom>
        </p:spPr>
        <p:txBody>
          <a:bodyPr wrap="square">
            <a:spAutoFit/>
          </a:bodyPr>
          <a:lstStyle/>
          <a:p>
            <a:pPr algn="just"/>
            <a:r>
              <a:rPr lang="es-MX" sz="2400" dirty="0" smtClean="0">
                <a:effectLst>
                  <a:outerShdw blurRad="38100" dist="38100" dir="2700000" algn="tl">
                    <a:srgbClr val="000000">
                      <a:alpha val="43137"/>
                    </a:srgbClr>
                  </a:outerShdw>
                </a:effectLst>
                <a:latin typeface="Georgia" panose="02040502050405020303" pitchFamily="18" charset="0"/>
              </a:rPr>
              <a:t>	A </a:t>
            </a:r>
            <a:r>
              <a:rPr lang="es-MX" sz="2400" dirty="0">
                <a:effectLst>
                  <a:outerShdw blurRad="38100" dist="38100" dir="2700000" algn="tl">
                    <a:srgbClr val="000000">
                      <a:alpha val="43137"/>
                    </a:srgbClr>
                  </a:outerShdw>
                </a:effectLst>
                <a:latin typeface="Georgia" panose="02040502050405020303" pitchFamily="18" charset="0"/>
              </a:rPr>
              <a:t>pesar de todos los avances que se han producido desde entonces, </a:t>
            </a:r>
            <a:r>
              <a:rPr lang="es-MX" sz="2400" b="1" i="1" dirty="0">
                <a:effectLst>
                  <a:outerShdw blurRad="38100" dist="38100" dir="2700000" algn="tl">
                    <a:srgbClr val="000000">
                      <a:alpha val="43137"/>
                    </a:srgbClr>
                  </a:outerShdw>
                </a:effectLst>
                <a:latin typeface="Georgia" panose="02040502050405020303" pitchFamily="18" charset="0"/>
              </a:rPr>
              <a:t>el concepto </a:t>
            </a:r>
            <a:r>
              <a:rPr lang="es-MX" sz="2400" b="1" i="1" dirty="0" smtClean="0">
                <a:effectLst>
                  <a:outerShdw blurRad="38100" dist="38100" dir="2700000" algn="tl">
                    <a:srgbClr val="000000">
                      <a:alpha val="43137"/>
                    </a:srgbClr>
                  </a:outerShdw>
                </a:effectLst>
                <a:latin typeface="Georgia" panose="02040502050405020303" pitchFamily="18" charset="0"/>
              </a:rPr>
              <a:t>propiamente dicho de IA, sigue </a:t>
            </a:r>
            <a:r>
              <a:rPr lang="es-MX" sz="2400" b="1" i="1" dirty="0">
                <a:effectLst>
                  <a:outerShdw blurRad="38100" dist="38100" dir="2700000" algn="tl">
                    <a:srgbClr val="000000">
                      <a:alpha val="43137"/>
                    </a:srgbClr>
                  </a:outerShdw>
                </a:effectLst>
                <a:latin typeface="Georgia" panose="02040502050405020303" pitchFamily="18" charset="0"/>
              </a:rPr>
              <a:t>estando difuso</a:t>
            </a:r>
            <a:r>
              <a:rPr lang="es-MX" sz="2400" dirty="0">
                <a:effectLst>
                  <a:outerShdw blurRad="38100" dist="38100" dir="2700000" algn="tl">
                    <a:srgbClr val="000000">
                      <a:alpha val="43137"/>
                    </a:srgbClr>
                  </a:outerShdw>
                </a:effectLst>
                <a:latin typeface="Georgia" panose="02040502050405020303" pitchFamily="18" charset="0"/>
              </a:rPr>
              <a:t>. </a:t>
            </a:r>
            <a:endParaRPr lang="es-MX" sz="2400" dirty="0" smtClean="0">
              <a:effectLst>
                <a:outerShdw blurRad="38100" dist="38100" dir="2700000" algn="tl">
                  <a:srgbClr val="000000">
                    <a:alpha val="43137"/>
                  </a:srgbClr>
                </a:outerShdw>
              </a:effectLst>
              <a:latin typeface="Georgia" panose="02040502050405020303" pitchFamily="18" charset="0"/>
            </a:endParaRPr>
          </a:p>
        </p:txBody>
      </p:sp>
      <p:sp>
        <p:nvSpPr>
          <p:cNvPr id="3" name="Rectángulo 2"/>
          <p:cNvSpPr/>
          <p:nvPr/>
        </p:nvSpPr>
        <p:spPr>
          <a:xfrm>
            <a:off x="2531314" y="1207467"/>
            <a:ext cx="9439274" cy="2800767"/>
          </a:xfrm>
          <a:prstGeom prst="rect">
            <a:avLst/>
          </a:prstGeom>
          <a:solidFill>
            <a:srgbClr val="FFFF00"/>
          </a:solidFill>
        </p:spPr>
        <p:txBody>
          <a:bodyPr wrap="square">
            <a:spAutoFit/>
          </a:bodyPr>
          <a:lstStyle/>
          <a:p>
            <a:pPr algn="just"/>
            <a:r>
              <a:rPr lang="es-MX" sz="2400" dirty="0" smtClean="0">
                <a:solidFill>
                  <a:schemeClr val="bg1"/>
                </a:solidFill>
                <a:effectLst>
                  <a:outerShdw blurRad="38100" dist="38100" dir="2700000" algn="tl">
                    <a:srgbClr val="000000">
                      <a:alpha val="43137"/>
                    </a:srgbClr>
                  </a:outerShdw>
                </a:effectLst>
                <a:latin typeface="Georgia" panose="02040502050405020303" pitchFamily="18" charset="0"/>
              </a:rPr>
              <a:t>	Lo </a:t>
            </a:r>
            <a:r>
              <a:rPr lang="es-MX" sz="2400" dirty="0">
                <a:solidFill>
                  <a:schemeClr val="bg1"/>
                </a:solidFill>
                <a:effectLst>
                  <a:outerShdw blurRad="38100" dist="38100" dir="2700000" algn="tl">
                    <a:srgbClr val="000000">
                      <a:alpha val="43137"/>
                    </a:srgbClr>
                  </a:outerShdw>
                </a:effectLst>
                <a:latin typeface="Georgia" panose="02040502050405020303" pitchFamily="18" charset="0"/>
              </a:rPr>
              <a:t>que sí está claro es que </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hay cuatro tipos de Inteligencia </a:t>
            </a:r>
            <a:endPar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algn="just"/>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	</a:t>
            </a: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Artificial</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 </a:t>
            </a:r>
            <a:endPar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algn="just"/>
            <a:endParaRPr lang="es-MX" sz="800" b="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marL="1714500" lvl="3" indent="-342900" algn="just">
              <a:buFont typeface="Arial" panose="020B0604020202020204" pitchFamily="34" charset="0"/>
              <a:buChar char="•"/>
            </a:pP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Sistemas IA que </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piensan como ser </a:t>
            </a: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humano</a:t>
            </a:r>
          </a:p>
          <a:p>
            <a:pPr lvl="3" algn="just"/>
            <a:endParaRPr lang="es-MX" sz="800" b="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marL="1714500" lvl="3" indent="-342900" algn="just">
              <a:buFont typeface="Arial" panose="020B0604020202020204" pitchFamily="34" charset="0"/>
              <a:buChar char="•"/>
            </a:pP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Sistemas IA que </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actúan como ser </a:t>
            </a: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humano</a:t>
            </a:r>
          </a:p>
          <a:p>
            <a:pPr lvl="3" algn="just"/>
            <a:endParaRPr lang="es-MX" sz="800" b="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marL="1714500" lvl="3" indent="-342900" algn="just">
              <a:buFont typeface="Arial" panose="020B0604020202020204" pitchFamily="34" charset="0"/>
              <a:buChar char="•"/>
            </a:pP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Sistemas IA que </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piensan </a:t>
            </a: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racionalmente</a:t>
            </a:r>
          </a:p>
          <a:p>
            <a:pPr marL="1714500" lvl="3" indent="-342900" algn="just">
              <a:buFont typeface="Arial" panose="020B0604020202020204" pitchFamily="34" charset="0"/>
              <a:buChar char="•"/>
            </a:pPr>
            <a:endParaRPr lang="es-MX" sz="800" i="1" dirty="0" smtClean="0">
              <a:solidFill>
                <a:schemeClr val="bg1"/>
              </a:solidFill>
              <a:effectLst>
                <a:outerShdw blurRad="38100" dist="38100" dir="2700000" algn="tl">
                  <a:srgbClr val="000000">
                    <a:alpha val="43137"/>
                  </a:srgbClr>
                </a:outerShdw>
              </a:effectLst>
              <a:latin typeface="Georgia" panose="02040502050405020303" pitchFamily="18" charset="0"/>
            </a:endParaRPr>
          </a:p>
          <a:p>
            <a:pPr marL="1714500" lvl="3" indent="-342900" algn="just">
              <a:buFont typeface="Arial" panose="020B0604020202020204" pitchFamily="34" charset="0"/>
              <a:buChar char="•"/>
            </a:pPr>
            <a:r>
              <a:rPr lang="es-MX" sz="2400" b="1" dirty="0" smtClean="0">
                <a:solidFill>
                  <a:schemeClr val="bg1"/>
                </a:solidFill>
                <a:effectLst>
                  <a:outerShdw blurRad="38100" dist="38100" dir="2700000" algn="tl">
                    <a:srgbClr val="000000">
                      <a:alpha val="43137"/>
                    </a:srgbClr>
                  </a:outerShdw>
                </a:effectLst>
                <a:latin typeface="Georgia" panose="02040502050405020303" pitchFamily="18" charset="0"/>
              </a:rPr>
              <a:t>Sistemas IA que </a:t>
            </a:r>
            <a:r>
              <a:rPr lang="es-MX" sz="2400" b="1" dirty="0">
                <a:solidFill>
                  <a:schemeClr val="bg1"/>
                </a:solidFill>
                <a:effectLst>
                  <a:outerShdw blurRad="38100" dist="38100" dir="2700000" algn="tl">
                    <a:srgbClr val="000000">
                      <a:alpha val="43137"/>
                    </a:srgbClr>
                  </a:outerShdw>
                </a:effectLst>
                <a:latin typeface="Georgia" panose="02040502050405020303" pitchFamily="18" charset="0"/>
              </a:rPr>
              <a:t>actúan racionalmente.</a:t>
            </a:r>
          </a:p>
        </p:txBody>
      </p:sp>
      <p:pic>
        <p:nvPicPr>
          <p:cNvPr id="2050" name="Picture 2" descr="Análisis de la Inteligencia Artificial | Prevenciona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8754" y="1990450"/>
            <a:ext cx="3329796" cy="2215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2311157" y="4030971"/>
            <a:ext cx="1079023" cy="1167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7" name="CuadroTexto 6"/>
          <p:cNvSpPr txBox="1"/>
          <p:nvPr/>
        </p:nvSpPr>
        <p:spPr>
          <a:xfrm>
            <a:off x="10455937" y="675639"/>
            <a:ext cx="621102" cy="369332"/>
          </a:xfrm>
          <a:prstGeom prst="rect">
            <a:avLst/>
          </a:prstGeom>
          <a:noFill/>
        </p:spPr>
        <p:txBody>
          <a:bodyPr wrap="square" rtlCol="0">
            <a:spAutoFit/>
          </a:bodyPr>
          <a:lstStyle/>
          <a:p>
            <a:pPr algn="ctr"/>
            <a:r>
              <a:rPr lang="es-AR" dirty="0" smtClean="0">
                <a:latin typeface="Arial Black" panose="020B0A04020102020204" pitchFamily="34" charset="0"/>
              </a:rPr>
              <a:t>10</a:t>
            </a:r>
            <a:endParaRPr lang="es-MX" dirty="0">
              <a:latin typeface="Arial Black" panose="020B0A04020102020204" pitchFamily="34" charset="0"/>
            </a:endParaRPr>
          </a:p>
        </p:txBody>
      </p:sp>
      <p:pic>
        <p:nvPicPr>
          <p:cNvPr id="2052" name="Picture 4" descr="Qué quieres saber sobre la inteligencia artificial? - BBC News Mundo"/>
          <p:cNvPicPr>
            <a:picLocks noChangeAspect="1" noChangeArrowheads="1"/>
          </p:cNvPicPr>
          <p:nvPr/>
        </p:nvPicPr>
        <p:blipFill rotWithShape="1">
          <a:blip r:embed="rId5">
            <a:extLst>
              <a:ext uri="{28A0092B-C50C-407E-A947-70E740481C1C}">
                <a14:useLocalDpi xmlns:a14="http://schemas.microsoft.com/office/drawing/2010/main" val="0"/>
              </a:ext>
            </a:extLst>
          </a:blip>
          <a:srcRect l="39556" r="17778"/>
          <a:stretch/>
        </p:blipFill>
        <p:spPr bwMode="auto">
          <a:xfrm>
            <a:off x="10160429" y="4170730"/>
            <a:ext cx="1945844" cy="255392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552754" y="4287527"/>
            <a:ext cx="9046595" cy="2308324"/>
          </a:xfrm>
          <a:prstGeom prst="rect">
            <a:avLst/>
          </a:prstGeom>
        </p:spPr>
        <p:txBody>
          <a:bodyPr wrap="square">
            <a:spAutoFit/>
          </a:bodyPr>
          <a:lstStyle/>
          <a:p>
            <a:r>
              <a:rPr lang="es-MX" sz="2400" dirty="0" smtClean="0">
                <a:effectLst>
                  <a:outerShdw blurRad="38100" dist="38100" dir="2700000" algn="tl">
                    <a:srgbClr val="000000">
                      <a:alpha val="43137"/>
                    </a:srgbClr>
                  </a:outerShdw>
                </a:effectLst>
                <a:latin typeface="Georgia" panose="02040502050405020303" pitchFamily="18" charset="0"/>
              </a:rPr>
              <a:t>Las que a su vez se afirman en:	</a:t>
            </a:r>
          </a:p>
          <a:p>
            <a:pPr lvl="1" algn="just"/>
            <a:r>
              <a:rPr lang="es-MX" sz="2400" dirty="0" smtClean="0">
                <a:effectLst>
                  <a:outerShdw blurRad="38100" dist="38100" dir="2700000" algn="tl">
                    <a:srgbClr val="000000">
                      <a:alpha val="43137"/>
                    </a:srgbClr>
                  </a:outerShdw>
                </a:effectLst>
                <a:latin typeface="Georgia" panose="02040502050405020303" pitchFamily="18" charset="0"/>
              </a:rPr>
              <a:t>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basada en </a:t>
            </a:r>
            <a:r>
              <a:rPr lang="es-MX" sz="2400" b="1" dirty="0" smtClean="0">
                <a:effectLst>
                  <a:outerShdw blurRad="38100" dist="38100" dir="2700000" algn="tl">
                    <a:srgbClr val="000000">
                      <a:alpha val="43137"/>
                    </a:srgbClr>
                  </a:outerShdw>
                </a:effectLst>
                <a:latin typeface="Georgia" panose="02040502050405020303" pitchFamily="18" charset="0"/>
              </a:rPr>
              <a:t>reglas</a:t>
            </a:r>
            <a:r>
              <a:rPr lang="es-MX" sz="2400" dirty="0" smtClean="0">
                <a:effectLst>
                  <a:outerShdw blurRad="38100" dist="38100" dir="2700000" algn="tl">
                    <a:srgbClr val="000000">
                      <a:alpha val="43137"/>
                    </a:srgbClr>
                  </a:outerShdw>
                </a:effectLst>
                <a:latin typeface="Georgia" panose="02040502050405020303" pitchFamily="18" charset="0"/>
              </a:rPr>
              <a:t>   </a:t>
            </a:r>
          </a:p>
          <a:p>
            <a:pPr lvl="1" algn="just"/>
            <a:r>
              <a:rPr lang="es-MX" sz="2400" dirty="0" smtClean="0">
                <a:effectLst>
                  <a:outerShdw blurRad="38100" dist="38100" dir="2700000" algn="tl">
                    <a:srgbClr val="000000">
                      <a:alpha val="43137"/>
                    </a:srgbClr>
                  </a:outerShdw>
                </a:effectLst>
                <a:latin typeface="Georgia" panose="02040502050405020303" pitchFamily="18" charset="0"/>
              </a:rPr>
              <a:t>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basada en </a:t>
            </a:r>
            <a:r>
              <a:rPr lang="es-MX" sz="2400" b="1" dirty="0">
                <a:effectLst>
                  <a:outerShdw blurRad="38100" dist="38100" dir="2700000" algn="tl">
                    <a:srgbClr val="000000">
                      <a:alpha val="43137"/>
                    </a:srgbClr>
                  </a:outerShdw>
                </a:effectLst>
                <a:latin typeface="Georgia" panose="02040502050405020303" pitchFamily="18" charset="0"/>
              </a:rPr>
              <a:t>aprendizaje </a:t>
            </a:r>
            <a:r>
              <a:rPr lang="es-MX" sz="2400" b="1" dirty="0" smtClean="0">
                <a:effectLst>
                  <a:outerShdw blurRad="38100" dist="38100" dir="2700000" algn="tl">
                    <a:srgbClr val="000000">
                      <a:alpha val="43137"/>
                    </a:srgbClr>
                  </a:outerShdw>
                </a:effectLst>
                <a:latin typeface="Georgia" panose="02040502050405020303" pitchFamily="18" charset="0"/>
              </a:rPr>
              <a:t>automático		</a:t>
            </a:r>
          </a:p>
          <a:p>
            <a:pPr lvl="1" algn="just"/>
            <a:r>
              <a:rPr lang="es-MX" sz="2400" dirty="0" smtClean="0">
                <a:effectLst>
                  <a:outerShdw blurRad="38100" dist="38100" dir="2700000" algn="tl">
                    <a:srgbClr val="000000">
                      <a:alpha val="43137"/>
                    </a:srgbClr>
                  </a:outerShdw>
                </a:effectLst>
                <a:latin typeface="Georgia" panose="02040502050405020303" pitchFamily="18" charset="0"/>
              </a:rPr>
              <a:t>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basada en </a:t>
            </a:r>
            <a:r>
              <a:rPr lang="es-MX" sz="2400" b="1" dirty="0">
                <a:effectLst>
                  <a:outerShdw blurRad="38100" dist="38100" dir="2700000" algn="tl">
                    <a:srgbClr val="000000">
                      <a:alpha val="43137"/>
                    </a:srgbClr>
                  </a:outerShdw>
                </a:effectLst>
                <a:latin typeface="Georgia" panose="02040502050405020303" pitchFamily="18" charset="0"/>
              </a:rPr>
              <a:t>redes </a:t>
            </a:r>
            <a:r>
              <a:rPr lang="es-MX" sz="2400" b="1" dirty="0" smtClean="0">
                <a:effectLst>
                  <a:outerShdw blurRad="38100" dist="38100" dir="2700000" algn="tl">
                    <a:srgbClr val="000000">
                      <a:alpha val="43137"/>
                    </a:srgbClr>
                  </a:outerShdw>
                </a:effectLst>
                <a:latin typeface="Georgia" panose="02040502050405020303" pitchFamily="18" charset="0"/>
              </a:rPr>
              <a:t>neuronales</a:t>
            </a:r>
            <a:r>
              <a:rPr lang="es-MX" sz="2400" dirty="0" smtClean="0">
                <a:effectLst>
                  <a:outerShdw blurRad="38100" dist="38100" dir="2700000" algn="tl">
                    <a:srgbClr val="000000">
                      <a:alpha val="43137"/>
                    </a:srgbClr>
                  </a:outerShdw>
                </a:effectLst>
                <a:latin typeface="Georgia" panose="02040502050405020303" pitchFamily="18" charset="0"/>
              </a:rPr>
              <a:t>  </a:t>
            </a:r>
          </a:p>
          <a:p>
            <a:pPr lvl="1" algn="just"/>
            <a:r>
              <a:rPr lang="es-MX" sz="2400" dirty="0" smtClean="0">
                <a:effectLst>
                  <a:outerShdw blurRad="38100" dist="38100" dir="2700000" algn="tl">
                    <a:srgbClr val="000000">
                      <a:alpha val="43137"/>
                    </a:srgbClr>
                  </a:outerShdw>
                </a:effectLst>
                <a:latin typeface="Georgia" panose="02040502050405020303" pitchFamily="18" charset="0"/>
              </a:rPr>
              <a:t>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basada en </a:t>
            </a:r>
            <a:r>
              <a:rPr lang="es-MX" sz="2400" b="1" dirty="0">
                <a:effectLst>
                  <a:outerShdw blurRad="38100" dist="38100" dir="2700000" algn="tl">
                    <a:srgbClr val="000000">
                      <a:alpha val="43137"/>
                    </a:srgbClr>
                  </a:outerShdw>
                </a:effectLst>
                <a:latin typeface="Georgia" panose="02040502050405020303" pitchFamily="18" charset="0"/>
              </a:rPr>
              <a:t>procesamiento del lenguaje </a:t>
            </a:r>
            <a:r>
              <a:rPr lang="es-MX" sz="2400" b="1" dirty="0" smtClean="0">
                <a:effectLst>
                  <a:outerShdw blurRad="38100" dist="38100" dir="2700000" algn="tl">
                    <a:srgbClr val="000000">
                      <a:alpha val="43137"/>
                    </a:srgbClr>
                  </a:outerShdw>
                </a:effectLst>
                <a:latin typeface="Georgia" panose="02040502050405020303" pitchFamily="18" charset="0"/>
              </a:rPr>
              <a:t>natural </a:t>
            </a:r>
            <a:r>
              <a:rPr lang="es-MX" sz="2400" dirty="0" smtClean="0">
                <a:effectLst>
                  <a:outerShdw blurRad="38100" dist="38100" dir="2700000" algn="tl">
                    <a:srgbClr val="000000">
                      <a:alpha val="43137"/>
                    </a:srgbClr>
                  </a:outerShdw>
                </a:effectLst>
                <a:latin typeface="Georgia" panose="02040502050405020303" pitchFamily="18" charset="0"/>
              </a:rPr>
              <a:t> </a:t>
            </a:r>
          </a:p>
          <a:p>
            <a:pPr lvl="1" algn="just"/>
            <a:r>
              <a:rPr lang="es-MX" sz="2400" dirty="0" smtClean="0">
                <a:effectLst>
                  <a:outerShdw blurRad="38100" dist="38100" dir="2700000" algn="tl">
                    <a:srgbClr val="000000">
                      <a:alpha val="43137"/>
                    </a:srgbClr>
                  </a:outerShdw>
                </a:effectLst>
                <a:latin typeface="Georgia" panose="02040502050405020303" pitchFamily="18" charset="0"/>
              </a:rPr>
              <a:t>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basada </a:t>
            </a:r>
            <a:r>
              <a:rPr lang="es-MX" sz="2400" b="1" dirty="0">
                <a:effectLst>
                  <a:outerShdw blurRad="38100" dist="38100" dir="2700000" algn="tl">
                    <a:srgbClr val="000000">
                      <a:alpha val="43137"/>
                    </a:srgbClr>
                  </a:outerShdw>
                </a:effectLst>
                <a:latin typeface="Georgia" panose="02040502050405020303" pitchFamily="18" charset="0"/>
              </a:rPr>
              <a:t>en visión por computadora</a:t>
            </a:r>
            <a:r>
              <a:rPr lang="es-MX" sz="2400" dirty="0">
                <a:effectLst>
                  <a:outerShdw blurRad="38100" dist="38100" dir="2700000" algn="tl">
                    <a:srgbClr val="000000">
                      <a:alpha val="43137"/>
                    </a:srgbClr>
                  </a:outerShdw>
                </a:effectLst>
                <a:latin typeface="Georgia" panose="02040502050405020303" pitchFamily="18" charset="0"/>
              </a:rPr>
              <a:t>.</a:t>
            </a:r>
          </a:p>
        </p:txBody>
      </p:sp>
    </p:spTree>
    <p:extLst>
      <p:ext uri="{BB962C8B-B14F-4D97-AF65-F5344CB8AC3E}">
        <p14:creationId xmlns:p14="http://schemas.microsoft.com/office/powerpoint/2010/main" val="68927626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heel(1)">
                                      <p:cBhvr>
                                        <p:cTn id="10" dur="2000"/>
                                        <p:tgtEl>
                                          <p:spTgt spid="2052"/>
                                        </p:tgtEl>
                                      </p:cBhvr>
                                    </p:animEffect>
                                  </p:childTnLst>
                                </p:cTn>
                              </p:par>
                            </p:childTnLst>
                          </p:cTn>
                        </p:par>
                        <p:par>
                          <p:cTn id="11" fill="hold">
                            <p:stCondLst>
                              <p:cond delay="565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3000" fill="hold"/>
                                        <p:tgtEl>
                                          <p:spTgt spid="2050"/>
                                        </p:tgtEl>
                                        <p:attrNameLst>
                                          <p:attrName>ppt_w</p:attrName>
                                        </p:attrNameLst>
                                      </p:cBhvr>
                                      <p:tavLst>
                                        <p:tav tm="0">
                                          <p:val>
                                            <p:fltVal val="0"/>
                                          </p:val>
                                        </p:tav>
                                        <p:tav tm="100000">
                                          <p:val>
                                            <p:strVal val="#ppt_w"/>
                                          </p:val>
                                        </p:tav>
                                      </p:tavLst>
                                    </p:anim>
                                    <p:anim calcmode="lin" valueType="num">
                                      <p:cBhvr>
                                        <p:cTn id="18" dur="3000" fill="hold"/>
                                        <p:tgtEl>
                                          <p:spTgt spid="2050"/>
                                        </p:tgtEl>
                                        <p:attrNameLst>
                                          <p:attrName>ppt_h</p:attrName>
                                        </p:attrNameLst>
                                      </p:cBhvr>
                                      <p:tavLst>
                                        <p:tav tm="0">
                                          <p:val>
                                            <p:fltVal val="0"/>
                                          </p:val>
                                        </p:tav>
                                        <p:tav tm="100000">
                                          <p:val>
                                            <p:strVal val="#ppt_h"/>
                                          </p:val>
                                        </p:tav>
                                      </p:tavLst>
                                    </p:anim>
                                    <p:animEffect transition="in" filter="fade">
                                      <p:cBhvr>
                                        <p:cTn id="19" dur="3000"/>
                                        <p:tgtEl>
                                          <p:spTgt spid="205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3000" fill="hold"/>
                                        <p:tgtEl>
                                          <p:spTgt spid="4"/>
                                        </p:tgtEl>
                                        <p:attrNameLst>
                                          <p:attrName>ppt_w</p:attrName>
                                        </p:attrNameLst>
                                      </p:cBhvr>
                                      <p:tavLst>
                                        <p:tav tm="0">
                                          <p:val>
                                            <p:fltVal val="0"/>
                                          </p:val>
                                        </p:tav>
                                        <p:tav tm="100000">
                                          <p:val>
                                            <p:strVal val="#ppt_w"/>
                                          </p:val>
                                        </p:tav>
                                      </p:tavLst>
                                    </p:anim>
                                    <p:anim calcmode="lin" valueType="num">
                                      <p:cBhvr>
                                        <p:cTn id="23" dur="3000" fill="hold"/>
                                        <p:tgtEl>
                                          <p:spTgt spid="4"/>
                                        </p:tgtEl>
                                        <p:attrNameLst>
                                          <p:attrName>ppt_h</p:attrName>
                                        </p:attrNameLst>
                                      </p:cBhvr>
                                      <p:tavLst>
                                        <p:tav tm="0">
                                          <p:val>
                                            <p:fltVal val="0"/>
                                          </p:val>
                                        </p:tav>
                                        <p:tav tm="100000">
                                          <p:val>
                                            <p:strVal val="#ppt_h"/>
                                          </p:val>
                                        </p:tav>
                                      </p:tavLst>
                                    </p:anim>
                                    <p:animEffect transition="in" filter="fade">
                                      <p:cBhvr>
                                        <p:cTn id="24" dur="3000"/>
                                        <p:tgtEl>
                                          <p:spTgt spid="4"/>
                                        </p:tgtEl>
                                      </p:cBhvr>
                                    </p:animEffect>
                                  </p:childTnLst>
                                </p:cTn>
                              </p:par>
                            </p:childTnLst>
                          </p:cTn>
                        </p:par>
                        <p:par>
                          <p:cTn id="25" fill="hold">
                            <p:stCondLst>
                              <p:cond delay="15650"/>
                            </p:stCondLst>
                            <p:childTnLst>
                              <p:par>
                                <p:cTn id="26" presetID="22" presetClass="entr" presetSubtype="8" fill="hold" grpId="0" nodeType="after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913" y="2993536"/>
            <a:ext cx="10099889" cy="215875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23850" y="121641"/>
            <a:ext cx="12020550" cy="1477328"/>
          </a:xfrm>
          <a:prstGeom prst="rect">
            <a:avLst/>
          </a:prstGeom>
        </p:spPr>
        <p:txBody>
          <a:bodyPr wrap="square">
            <a:spAutoFit/>
          </a:bodyPr>
          <a:lstStyle/>
          <a:p>
            <a:r>
              <a:rPr lang="es-MX" sz="2400" dirty="0" smtClean="0">
                <a:latin typeface="Georgia" panose="02040502050405020303" pitchFamily="18" charset="0"/>
              </a:rPr>
              <a:t>	</a:t>
            </a:r>
            <a:r>
              <a:rPr lang="es-MX" sz="2200" dirty="0" smtClean="0">
                <a:latin typeface="Georgia" panose="02040502050405020303" pitchFamily="18" charset="0"/>
              </a:rPr>
              <a:t>Al respecto la </a:t>
            </a:r>
            <a:r>
              <a:rPr lang="es-MX" sz="2200" b="1" dirty="0">
                <a:latin typeface="Georgia" panose="02040502050405020303" pitchFamily="18" charset="0"/>
              </a:rPr>
              <a:t>UNESCO</a:t>
            </a:r>
            <a:r>
              <a:rPr lang="es-MX" sz="2200" dirty="0">
                <a:latin typeface="Georgia" panose="02040502050405020303" pitchFamily="18" charset="0"/>
              </a:rPr>
              <a:t> publicó los llamados </a:t>
            </a:r>
            <a:r>
              <a:rPr lang="es-MX" sz="2200" dirty="0" smtClean="0">
                <a:latin typeface="Georgia" panose="02040502050405020303" pitchFamily="18" charset="0"/>
              </a:rPr>
              <a:t> “</a:t>
            </a:r>
            <a:r>
              <a:rPr lang="es-MX" sz="2200" b="1" dirty="0" smtClean="0">
                <a:latin typeface="Georgia" panose="02040502050405020303" pitchFamily="18" charset="0"/>
              </a:rPr>
              <a:t>CONSEJOS DE BEIJING </a:t>
            </a:r>
          </a:p>
          <a:p>
            <a:r>
              <a:rPr lang="es-MX" sz="2200" b="1" dirty="0" smtClean="0">
                <a:latin typeface="Georgia" panose="02040502050405020303" pitchFamily="18" charset="0"/>
              </a:rPr>
              <a:t>SOBRE LA INTELIGENCIA ARTIFICIAL</a:t>
            </a:r>
            <a:r>
              <a:rPr lang="es-MX" sz="2200" dirty="0" smtClean="0">
                <a:latin typeface="Georgia" panose="02040502050405020303" pitchFamily="18" charset="0"/>
              </a:rPr>
              <a:t> </a:t>
            </a:r>
            <a:r>
              <a:rPr lang="es-MX" sz="2200" b="1" dirty="0" smtClean="0">
                <a:latin typeface="Georgia" panose="02040502050405020303" pitchFamily="18" charset="0"/>
              </a:rPr>
              <a:t>Y LA EDUCACIÓN” </a:t>
            </a:r>
            <a:r>
              <a:rPr lang="es-MX" sz="2200" dirty="0">
                <a:latin typeface="Georgia" panose="02040502050405020303" pitchFamily="18" charset="0"/>
              </a:rPr>
              <a:t>en los </a:t>
            </a:r>
            <a:r>
              <a:rPr lang="es-MX" sz="2200" dirty="0" smtClean="0">
                <a:latin typeface="Georgia" panose="02040502050405020303" pitchFamily="18" charset="0"/>
              </a:rPr>
              <a:t>que</a:t>
            </a:r>
          </a:p>
          <a:p>
            <a:r>
              <a:rPr lang="es-MX" sz="2200" dirty="0" smtClean="0">
                <a:latin typeface="Georgia" panose="02040502050405020303" pitchFamily="18" charset="0"/>
              </a:rPr>
              <a:t>daba indicaciones para poder </a:t>
            </a:r>
            <a:r>
              <a:rPr lang="es-MX" sz="2200" dirty="0">
                <a:latin typeface="Georgia" panose="02040502050405020303" pitchFamily="18" charset="0"/>
              </a:rPr>
              <a:t>obtener provecho de la </a:t>
            </a:r>
            <a:r>
              <a:rPr lang="es-MX" sz="2200" b="1" dirty="0">
                <a:latin typeface="Georgia" panose="02040502050405020303" pitchFamily="18" charset="0"/>
              </a:rPr>
              <a:t>tecnología de la IA en la </a:t>
            </a:r>
            <a:endParaRPr lang="es-MX" sz="2200" b="1" dirty="0" smtClean="0">
              <a:latin typeface="Georgia" panose="02040502050405020303" pitchFamily="18" charset="0"/>
            </a:endParaRPr>
          </a:p>
          <a:p>
            <a:r>
              <a:rPr lang="es-MX" sz="2200" b="1" dirty="0" smtClean="0">
                <a:latin typeface="Georgia" panose="02040502050405020303" pitchFamily="18" charset="0"/>
              </a:rPr>
              <a:t>educación</a:t>
            </a:r>
            <a:r>
              <a:rPr lang="es-MX" sz="2200" dirty="0" smtClean="0">
                <a:latin typeface="Georgia" panose="02040502050405020303" pitchFamily="18" charset="0"/>
              </a:rPr>
              <a:t>…</a:t>
            </a:r>
            <a:endParaRPr lang="es-MX" sz="2200" dirty="0">
              <a:latin typeface="Georgia" panose="02040502050405020303" pitchFamily="18" charset="0"/>
            </a:endParaRP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6" name="CuadroTexto 5"/>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11</a:t>
            </a:r>
            <a:endParaRPr lang="es-MX" dirty="0">
              <a:latin typeface="Arial Black" panose="020B0A04020102020204" pitchFamily="34" charset="0"/>
            </a:endParaRPr>
          </a:p>
        </p:txBody>
      </p:sp>
      <p:sp>
        <p:nvSpPr>
          <p:cNvPr id="7" name="Rectángulo 6"/>
          <p:cNvSpPr/>
          <p:nvPr/>
        </p:nvSpPr>
        <p:spPr>
          <a:xfrm>
            <a:off x="171450" y="1616530"/>
            <a:ext cx="12020550" cy="5139869"/>
          </a:xfrm>
          <a:prstGeom prst="rect">
            <a:avLst/>
          </a:prstGeom>
          <a:solidFill>
            <a:srgbClr val="C00000"/>
          </a:solidFill>
        </p:spPr>
        <p:txBody>
          <a:bodyPr wrap="square">
            <a:spAutoFit/>
          </a:bodyPr>
          <a:lstStyle/>
          <a:p>
            <a:pPr marL="800100" lvl="1" indent="-342900">
              <a:buFont typeface="Wingdings" panose="05000000000000000000" pitchFamily="2" charset="2"/>
              <a:buChar char="Ø"/>
            </a:pPr>
            <a:r>
              <a:rPr lang="es-MX" sz="2400" dirty="0" smtClean="0">
                <a:effectLst>
                  <a:outerShdw blurRad="38100" dist="38100" dir="2700000" algn="tl">
                    <a:srgbClr val="000000">
                      <a:alpha val="43137"/>
                    </a:srgbClr>
                  </a:outerShdw>
                </a:effectLst>
                <a:latin typeface="Georgia" panose="02040502050405020303" pitchFamily="18" charset="0"/>
              </a:rPr>
              <a:t>	</a:t>
            </a:r>
            <a:r>
              <a:rPr lang="es-MX" sz="2200" b="1" dirty="0" smtClean="0">
                <a:effectLst>
                  <a:outerShdw blurRad="38100" dist="38100" dir="2700000" algn="tl">
                    <a:srgbClr val="000000">
                      <a:alpha val="43137"/>
                    </a:srgbClr>
                  </a:outerShdw>
                </a:effectLst>
                <a:latin typeface="Georgia" panose="02040502050405020303" pitchFamily="18" charset="0"/>
              </a:rPr>
              <a:t>Planificar </a:t>
            </a:r>
            <a:r>
              <a:rPr lang="es-MX" sz="2200" b="1" dirty="0">
                <a:effectLst>
                  <a:outerShdw blurRad="38100" dist="38100" dir="2700000" algn="tl">
                    <a:srgbClr val="000000">
                      <a:alpha val="43137"/>
                    </a:srgbClr>
                  </a:outerShdw>
                </a:effectLst>
                <a:latin typeface="Georgia" panose="02040502050405020303" pitchFamily="18" charset="0"/>
              </a:rPr>
              <a:t>la IA </a:t>
            </a:r>
            <a:r>
              <a:rPr lang="es-MX" sz="2200" dirty="0">
                <a:effectLst>
                  <a:outerShdw blurRad="38100" dist="38100" dir="2700000" algn="tl">
                    <a:srgbClr val="000000">
                      <a:alpha val="43137"/>
                    </a:srgbClr>
                  </a:outerShdw>
                </a:effectLst>
                <a:latin typeface="Georgia" panose="02040502050405020303" pitchFamily="18" charset="0"/>
              </a:rPr>
              <a:t>en las </a:t>
            </a:r>
            <a:r>
              <a:rPr lang="es-MX" sz="2200" u="sng" dirty="0">
                <a:effectLst>
                  <a:outerShdw blurRad="38100" dist="38100" dir="2700000" algn="tl">
                    <a:srgbClr val="000000">
                      <a:alpha val="43137"/>
                    </a:srgbClr>
                  </a:outerShdw>
                </a:effectLst>
                <a:latin typeface="Georgia" panose="02040502050405020303" pitchFamily="18" charset="0"/>
              </a:rPr>
              <a:t>políticas educativas</a:t>
            </a:r>
            <a:r>
              <a:rPr lang="es-MX" sz="2200" dirty="0">
                <a:effectLst>
                  <a:outerShdw blurRad="38100" dist="38100" dir="2700000" algn="tl">
                    <a:srgbClr val="000000">
                      <a:alpha val="43137"/>
                    </a:srgbClr>
                  </a:outerShdw>
                </a:effectLst>
                <a:latin typeface="Georgia" panose="02040502050405020303" pitchFamily="18" charset="0"/>
              </a:rPr>
              <a:t> para sacar provechos de sus posibilidades</a:t>
            </a:r>
            <a:r>
              <a:rPr lang="es-MX" sz="2200" dirty="0" smtClean="0">
                <a:effectLst>
                  <a:outerShdw blurRad="38100" dist="38100" dir="2700000" algn="tl">
                    <a:srgbClr val="000000">
                      <a:alpha val="43137"/>
                    </a:srgbClr>
                  </a:outerShdw>
                </a:effectLst>
                <a:latin typeface="Georgia" panose="02040502050405020303" pitchFamily="18" charset="0"/>
              </a:rPr>
              <a:t>.</a:t>
            </a:r>
          </a:p>
          <a:p>
            <a:pPr marL="800100" lvl="1" indent="-342900">
              <a:buFont typeface="Wingdings" panose="05000000000000000000" pitchFamily="2" charset="2"/>
              <a:buChar char="Ø"/>
            </a:pPr>
            <a:endParaRPr lang="es-MX" sz="800" dirty="0" smtClean="0">
              <a:effectLst>
                <a:outerShdw blurRad="38100" dist="38100" dir="2700000" algn="tl">
                  <a:srgbClr val="000000">
                    <a:alpha val="43137"/>
                  </a:srgbClr>
                </a:outerShdw>
              </a:effectLst>
              <a:latin typeface="Georgia" panose="02040502050405020303" pitchFamily="18" charset="0"/>
            </a:endParaRPr>
          </a:p>
          <a:p>
            <a:pPr marL="800100" lvl="1" indent="-342900" algn="just">
              <a:buFont typeface="Wingdings" panose="05000000000000000000" pitchFamily="2" charset="2"/>
              <a:buChar char="Ø"/>
            </a:pPr>
            <a:r>
              <a:rPr lang="es-MX" sz="2200" b="1" dirty="0" smtClean="0">
                <a:effectLst>
                  <a:outerShdw blurRad="38100" dist="38100" dir="2700000" algn="tl">
                    <a:srgbClr val="000000">
                      <a:alpha val="43137"/>
                    </a:srgbClr>
                  </a:outerShdw>
                </a:effectLst>
                <a:latin typeface="Georgia" panose="02040502050405020303" pitchFamily="18" charset="0"/>
              </a:rPr>
              <a:t>Apoyar </a:t>
            </a:r>
            <a:r>
              <a:rPr lang="es-MX" sz="2200" b="1" dirty="0">
                <a:effectLst>
                  <a:outerShdw blurRad="38100" dist="38100" dir="2700000" algn="tl">
                    <a:srgbClr val="000000">
                      <a:alpha val="43137"/>
                    </a:srgbClr>
                  </a:outerShdw>
                </a:effectLst>
                <a:latin typeface="Georgia" panose="02040502050405020303" pitchFamily="18" charset="0"/>
              </a:rPr>
              <a:t>el desarrollo de nuevos modelos</a:t>
            </a:r>
            <a:r>
              <a:rPr lang="es-MX" sz="2200" dirty="0">
                <a:effectLst>
                  <a:outerShdw blurRad="38100" dist="38100" dir="2700000" algn="tl">
                    <a:srgbClr val="000000">
                      <a:alpha val="43137"/>
                    </a:srgbClr>
                  </a:outerShdw>
                </a:effectLst>
                <a:latin typeface="Georgia" panose="02040502050405020303" pitchFamily="18" charset="0"/>
              </a:rPr>
              <a:t> que han sido posibles gracias a las tecnologías de la </a:t>
            </a:r>
            <a:r>
              <a:rPr lang="es-MX" sz="2200" dirty="0" smtClean="0">
                <a:effectLst>
                  <a:outerShdw blurRad="38100" dist="38100" dir="2700000" algn="tl">
                    <a:srgbClr val="000000">
                      <a:alpha val="43137"/>
                    </a:srgbClr>
                  </a:outerShdw>
                </a:effectLst>
                <a:latin typeface="Georgia" panose="02040502050405020303" pitchFamily="18" charset="0"/>
              </a:rPr>
              <a:t>Inteligencia Artificial </a:t>
            </a:r>
            <a:r>
              <a:rPr lang="es-MX" sz="2200" dirty="0">
                <a:effectLst>
                  <a:outerShdw blurRad="38100" dist="38100" dir="2700000" algn="tl">
                    <a:srgbClr val="000000">
                      <a:alpha val="43137"/>
                    </a:srgbClr>
                  </a:outerShdw>
                </a:effectLst>
                <a:latin typeface="Georgia" panose="02040502050405020303" pitchFamily="18" charset="0"/>
              </a:rPr>
              <a:t>con el objetivo de suministrar </a:t>
            </a:r>
            <a:r>
              <a:rPr lang="es-MX" sz="2200" u="sng" dirty="0">
                <a:effectLst>
                  <a:outerShdw blurRad="38100" dist="38100" dir="2700000" algn="tl">
                    <a:srgbClr val="000000">
                      <a:alpha val="43137"/>
                    </a:srgbClr>
                  </a:outerShdw>
                </a:effectLst>
                <a:latin typeface="Georgia" panose="02040502050405020303" pitchFamily="18" charset="0"/>
              </a:rPr>
              <a:t>servicios educativos</a:t>
            </a:r>
            <a:r>
              <a:rPr lang="es-MX" sz="2200" dirty="0">
                <a:effectLst>
                  <a:outerShdw blurRad="38100" dist="38100" dir="2700000" algn="tl">
                    <a:srgbClr val="000000">
                      <a:alpha val="43137"/>
                    </a:srgbClr>
                  </a:outerShdw>
                </a:effectLst>
                <a:latin typeface="Georgia" panose="02040502050405020303" pitchFamily="18" charset="0"/>
              </a:rPr>
              <a:t> y en formación en los que las ventajas prevalezcan sobre los riesgos</a:t>
            </a:r>
            <a:r>
              <a:rPr lang="es-MX" sz="2200" dirty="0" smtClean="0">
                <a:effectLst>
                  <a:outerShdw blurRad="38100" dist="38100" dir="2700000" algn="tl">
                    <a:srgbClr val="000000">
                      <a:alpha val="43137"/>
                    </a:srgbClr>
                  </a:outerShdw>
                </a:effectLst>
                <a:latin typeface="Georgia" panose="02040502050405020303" pitchFamily="18" charset="0"/>
              </a:rPr>
              <a:t>.</a:t>
            </a:r>
          </a:p>
          <a:p>
            <a:pPr marL="800100" lvl="1" indent="-342900" algn="just">
              <a:buFont typeface="Wingdings" panose="05000000000000000000" pitchFamily="2" charset="2"/>
              <a:buChar char="Ø"/>
            </a:pPr>
            <a:endParaRPr lang="es-MX" sz="800" dirty="0" smtClean="0">
              <a:effectLst>
                <a:outerShdw blurRad="38100" dist="38100" dir="2700000" algn="tl">
                  <a:srgbClr val="000000">
                    <a:alpha val="43137"/>
                  </a:srgbClr>
                </a:outerShdw>
              </a:effectLst>
              <a:latin typeface="Georgia" panose="02040502050405020303" pitchFamily="18" charset="0"/>
            </a:endParaRPr>
          </a:p>
          <a:p>
            <a:pPr marL="800100" lvl="1" indent="-342900" algn="just">
              <a:buFont typeface="Wingdings" panose="05000000000000000000" pitchFamily="2" charset="2"/>
              <a:buChar char="Ø"/>
            </a:pPr>
            <a:r>
              <a:rPr lang="es-MX" sz="2200" b="1" dirty="0" smtClean="0">
                <a:effectLst>
                  <a:outerShdw blurRad="38100" dist="38100" dir="2700000" algn="tl">
                    <a:srgbClr val="000000">
                      <a:alpha val="43137"/>
                    </a:srgbClr>
                  </a:outerShdw>
                </a:effectLst>
                <a:latin typeface="Georgia" panose="02040502050405020303" pitchFamily="18" charset="0"/>
              </a:rPr>
              <a:t>Utilización </a:t>
            </a:r>
            <a:r>
              <a:rPr lang="es-MX" sz="2200" b="1" dirty="0">
                <a:effectLst>
                  <a:outerShdw blurRad="38100" dist="38100" dir="2700000" algn="tl">
                    <a:srgbClr val="000000">
                      <a:alpha val="43137"/>
                    </a:srgbClr>
                  </a:outerShdw>
                </a:effectLst>
                <a:latin typeface="Georgia" panose="02040502050405020303" pitchFamily="18" charset="0"/>
              </a:rPr>
              <a:t>de datos </a:t>
            </a:r>
            <a:r>
              <a:rPr lang="es-MX" sz="2200" dirty="0">
                <a:effectLst>
                  <a:outerShdw blurRad="38100" dist="38100" dir="2700000" algn="tl">
                    <a:srgbClr val="000000">
                      <a:alpha val="43137"/>
                    </a:srgbClr>
                  </a:outerShdw>
                </a:effectLst>
                <a:latin typeface="Georgia" panose="02040502050405020303" pitchFamily="18" charset="0"/>
              </a:rPr>
              <a:t>para planificar políticas basadas en </a:t>
            </a:r>
            <a:r>
              <a:rPr lang="es-MX" sz="2200" u="sng" dirty="0">
                <a:effectLst>
                  <a:outerShdw blurRad="38100" dist="38100" dir="2700000" algn="tl">
                    <a:srgbClr val="000000">
                      <a:alpha val="43137"/>
                    </a:srgbClr>
                  </a:outerShdw>
                </a:effectLst>
                <a:latin typeface="Georgia" panose="02040502050405020303" pitchFamily="18" charset="0"/>
              </a:rPr>
              <a:t>información empírica</a:t>
            </a:r>
            <a:r>
              <a:rPr lang="es-MX" sz="2200" dirty="0" smtClean="0">
                <a:effectLst>
                  <a:outerShdw blurRad="38100" dist="38100" dir="2700000" algn="tl">
                    <a:srgbClr val="000000">
                      <a:alpha val="43137"/>
                    </a:srgbClr>
                  </a:outerShdw>
                </a:effectLst>
                <a:latin typeface="Georgia" panose="02040502050405020303" pitchFamily="18" charset="0"/>
              </a:rPr>
              <a:t>.</a:t>
            </a:r>
          </a:p>
          <a:p>
            <a:pPr marL="800100" lvl="1" indent="-342900" algn="just">
              <a:buFont typeface="Wingdings" panose="05000000000000000000" pitchFamily="2" charset="2"/>
              <a:buChar char="Ø"/>
            </a:pPr>
            <a:endParaRPr lang="es-MX" sz="800" dirty="0">
              <a:effectLst>
                <a:outerShdw blurRad="38100" dist="38100" dir="2700000" algn="tl">
                  <a:srgbClr val="000000">
                    <a:alpha val="43137"/>
                  </a:srgbClr>
                </a:outerShdw>
              </a:effectLst>
              <a:latin typeface="Georgia" panose="02040502050405020303" pitchFamily="18" charset="0"/>
            </a:endParaRPr>
          </a:p>
          <a:p>
            <a:pPr marL="800100" lvl="1" indent="-342900" algn="just">
              <a:buFont typeface="Wingdings" panose="05000000000000000000" pitchFamily="2" charset="2"/>
              <a:buChar char="Ø"/>
            </a:pPr>
            <a:r>
              <a:rPr lang="es-MX" sz="2200" b="1" dirty="0" smtClean="0">
                <a:effectLst>
                  <a:outerShdw blurRad="38100" dist="38100" dir="2700000" algn="tl">
                    <a:srgbClr val="000000">
                      <a:alpha val="43137"/>
                    </a:srgbClr>
                  </a:outerShdw>
                </a:effectLst>
                <a:latin typeface="Georgia" panose="02040502050405020303" pitchFamily="18" charset="0"/>
              </a:rPr>
              <a:t>Velar </a:t>
            </a:r>
            <a:r>
              <a:rPr lang="es-MX" sz="2200" b="1" dirty="0">
                <a:effectLst>
                  <a:outerShdw blurRad="38100" dist="38100" dir="2700000" algn="tl">
                    <a:srgbClr val="000000">
                      <a:alpha val="43137"/>
                    </a:srgbClr>
                  </a:outerShdw>
                </a:effectLst>
                <a:latin typeface="Georgia" panose="02040502050405020303" pitchFamily="18" charset="0"/>
              </a:rPr>
              <a:t>por que la </a:t>
            </a:r>
            <a:r>
              <a:rPr lang="es-MX" sz="2200" b="1" dirty="0" smtClean="0">
                <a:effectLst>
                  <a:outerShdw blurRad="38100" dist="38100" dir="2700000" algn="tl">
                    <a:srgbClr val="000000">
                      <a:alpha val="43137"/>
                    </a:srgbClr>
                  </a:outerShdw>
                </a:effectLst>
                <a:latin typeface="Georgia" panose="02040502050405020303" pitchFamily="18" charset="0"/>
              </a:rPr>
              <a:t>Inteligencia Artificial empondere </a:t>
            </a:r>
            <a:r>
              <a:rPr lang="es-MX" sz="2200" b="1" dirty="0">
                <a:effectLst>
                  <a:outerShdw blurRad="38100" dist="38100" dir="2700000" algn="tl">
                    <a:srgbClr val="000000">
                      <a:alpha val="43137"/>
                    </a:srgbClr>
                  </a:outerShdw>
                </a:effectLst>
                <a:latin typeface="Georgia" panose="02040502050405020303" pitchFamily="18" charset="0"/>
              </a:rPr>
              <a:t>a los docentes</a:t>
            </a:r>
            <a:r>
              <a:rPr lang="es-MX" sz="2200" dirty="0">
                <a:effectLst>
                  <a:outerShdw blurRad="38100" dist="38100" dir="2700000" algn="tl">
                    <a:srgbClr val="000000">
                      <a:alpha val="43137"/>
                    </a:srgbClr>
                  </a:outerShdw>
                </a:effectLst>
                <a:latin typeface="Georgia" panose="02040502050405020303" pitchFamily="18" charset="0"/>
              </a:rPr>
              <a:t> en lugar de reemplazarlos</a:t>
            </a:r>
            <a:r>
              <a:rPr lang="es-MX" sz="2200" dirty="0" smtClean="0">
                <a:effectLst>
                  <a:outerShdw blurRad="38100" dist="38100" dir="2700000" algn="tl">
                    <a:srgbClr val="000000">
                      <a:alpha val="43137"/>
                    </a:srgbClr>
                  </a:outerShdw>
                </a:effectLst>
                <a:latin typeface="Georgia" panose="02040502050405020303" pitchFamily="18" charset="0"/>
              </a:rPr>
              <a:t>.</a:t>
            </a:r>
          </a:p>
          <a:p>
            <a:pPr marL="800100" lvl="1" indent="-342900" algn="just">
              <a:buFont typeface="Wingdings" panose="05000000000000000000" pitchFamily="2" charset="2"/>
              <a:buChar char="Ø"/>
            </a:pPr>
            <a:endParaRPr lang="es-MX" sz="800" dirty="0">
              <a:effectLst>
                <a:outerShdw blurRad="38100" dist="38100" dir="2700000" algn="tl">
                  <a:srgbClr val="000000">
                    <a:alpha val="43137"/>
                  </a:srgbClr>
                </a:outerShdw>
              </a:effectLst>
              <a:latin typeface="Georgia" panose="02040502050405020303" pitchFamily="18" charset="0"/>
            </a:endParaRPr>
          </a:p>
          <a:p>
            <a:pPr marL="800100" lvl="1" indent="-342900" algn="just">
              <a:buFont typeface="Wingdings" panose="05000000000000000000" pitchFamily="2" charset="2"/>
              <a:buChar char="Ø"/>
            </a:pPr>
            <a:r>
              <a:rPr lang="es-MX" sz="2200" b="1" dirty="0" smtClean="0">
                <a:effectLst>
                  <a:outerShdw blurRad="38100" dist="38100" dir="2700000" algn="tl">
                    <a:srgbClr val="000000">
                      <a:alpha val="43137"/>
                    </a:srgbClr>
                  </a:outerShdw>
                </a:effectLst>
                <a:latin typeface="Georgia" panose="02040502050405020303" pitchFamily="18" charset="0"/>
              </a:rPr>
              <a:t>Preparar </a:t>
            </a:r>
            <a:r>
              <a:rPr lang="es-MX" sz="2200" b="1" dirty="0">
                <a:effectLst>
                  <a:outerShdw blurRad="38100" dist="38100" dir="2700000" algn="tl">
                    <a:srgbClr val="000000">
                      <a:alpha val="43137"/>
                    </a:srgbClr>
                  </a:outerShdw>
                </a:effectLst>
                <a:latin typeface="Georgia" panose="02040502050405020303" pitchFamily="18" charset="0"/>
              </a:rPr>
              <a:t>a la próxima generación de trabajadores </a:t>
            </a:r>
            <a:r>
              <a:rPr lang="es-MX" sz="2200" dirty="0">
                <a:effectLst>
                  <a:outerShdw blurRad="38100" dist="38100" dir="2700000" algn="tl">
                    <a:srgbClr val="000000">
                      <a:alpha val="43137"/>
                    </a:srgbClr>
                  </a:outerShdw>
                </a:effectLst>
                <a:latin typeface="Georgia" panose="02040502050405020303" pitchFamily="18" charset="0"/>
              </a:rPr>
              <a:t>en base a </a:t>
            </a:r>
            <a:r>
              <a:rPr lang="es-MX" sz="2200" u="sng" dirty="0">
                <a:effectLst>
                  <a:outerShdw blurRad="38100" dist="38100" dir="2700000" algn="tl">
                    <a:srgbClr val="000000">
                      <a:alpha val="43137"/>
                    </a:srgbClr>
                  </a:outerShdw>
                </a:effectLst>
                <a:latin typeface="Georgia" panose="02040502050405020303" pitchFamily="18" charset="0"/>
              </a:rPr>
              <a:t>valores y competencias para la vida y el trabajo</a:t>
            </a:r>
            <a:r>
              <a:rPr lang="es-MX" sz="2200" dirty="0">
                <a:effectLst>
                  <a:outerShdw blurRad="38100" dist="38100" dir="2700000" algn="tl">
                    <a:srgbClr val="000000">
                      <a:alpha val="43137"/>
                    </a:srgbClr>
                  </a:outerShdw>
                </a:effectLst>
                <a:latin typeface="Georgia" panose="02040502050405020303" pitchFamily="18" charset="0"/>
              </a:rPr>
              <a:t> más oportunas en la </a:t>
            </a:r>
            <a:r>
              <a:rPr lang="es-MX" sz="2200" b="1" dirty="0">
                <a:effectLst>
                  <a:outerShdw blurRad="38100" dist="38100" dir="2700000" algn="tl">
                    <a:srgbClr val="000000">
                      <a:alpha val="43137"/>
                    </a:srgbClr>
                  </a:outerShdw>
                </a:effectLst>
                <a:latin typeface="Georgia" panose="02040502050405020303" pitchFamily="18" charset="0"/>
              </a:rPr>
              <a:t>era de la </a:t>
            </a:r>
            <a:r>
              <a:rPr lang="es-MX" sz="2200" b="1" dirty="0" smtClean="0">
                <a:effectLst>
                  <a:outerShdw blurRad="38100" dist="38100" dir="2700000" algn="tl">
                    <a:srgbClr val="000000">
                      <a:alpha val="43137"/>
                    </a:srgbClr>
                  </a:outerShdw>
                </a:effectLst>
                <a:latin typeface="Georgia" panose="02040502050405020303" pitchFamily="18" charset="0"/>
              </a:rPr>
              <a:t>Inteligencia Artificial.</a:t>
            </a:r>
          </a:p>
          <a:p>
            <a:pPr marL="800100" lvl="1" indent="-342900" algn="just">
              <a:buFont typeface="Wingdings" panose="05000000000000000000" pitchFamily="2" charset="2"/>
              <a:buChar char="Ø"/>
            </a:pPr>
            <a:endParaRPr lang="es-MX" sz="800" b="1" dirty="0">
              <a:effectLst>
                <a:outerShdw blurRad="38100" dist="38100" dir="2700000" algn="tl">
                  <a:srgbClr val="000000">
                    <a:alpha val="43137"/>
                  </a:srgbClr>
                </a:outerShdw>
              </a:effectLst>
              <a:latin typeface="Georgia" panose="02040502050405020303" pitchFamily="18" charset="0"/>
            </a:endParaRPr>
          </a:p>
          <a:p>
            <a:pPr marL="800100" lvl="1" indent="-342900" algn="just">
              <a:buFont typeface="Wingdings" panose="05000000000000000000" pitchFamily="2" charset="2"/>
              <a:buChar char="Ø"/>
            </a:pPr>
            <a:r>
              <a:rPr lang="es-MX" sz="2200" b="1" dirty="0" smtClean="0">
                <a:effectLst>
                  <a:outerShdw blurRad="38100" dist="38100" dir="2700000" algn="tl">
                    <a:srgbClr val="000000">
                      <a:alpha val="43137"/>
                    </a:srgbClr>
                  </a:outerShdw>
                </a:effectLst>
                <a:latin typeface="Georgia" panose="02040502050405020303" pitchFamily="18" charset="0"/>
              </a:rPr>
              <a:t>Promover </a:t>
            </a:r>
            <a:r>
              <a:rPr lang="es-MX" sz="2200" b="1" dirty="0">
                <a:effectLst>
                  <a:outerShdw blurRad="38100" dist="38100" dir="2700000" algn="tl">
                    <a:srgbClr val="000000">
                      <a:alpha val="43137"/>
                    </a:srgbClr>
                  </a:outerShdw>
                </a:effectLst>
                <a:latin typeface="Georgia" panose="02040502050405020303" pitchFamily="18" charset="0"/>
              </a:rPr>
              <a:t>la utilización equitativa e inclusiva de la </a:t>
            </a:r>
            <a:r>
              <a:rPr lang="es-MX" sz="2200" b="1" dirty="0" smtClean="0">
                <a:effectLst>
                  <a:outerShdw blurRad="38100" dist="38100" dir="2700000" algn="tl">
                    <a:srgbClr val="000000">
                      <a:alpha val="43137"/>
                    </a:srgbClr>
                  </a:outerShdw>
                </a:effectLst>
                <a:latin typeface="Georgia" panose="02040502050405020303" pitchFamily="18" charset="0"/>
              </a:rPr>
              <a:t>Inteligencia Artificial</a:t>
            </a:r>
            <a:r>
              <a:rPr lang="es-MX" sz="2200" dirty="0">
                <a:effectLst>
                  <a:outerShdw blurRad="38100" dist="38100" dir="2700000" algn="tl">
                    <a:srgbClr val="000000">
                      <a:alpha val="43137"/>
                    </a:srgbClr>
                  </a:outerShdw>
                </a:effectLst>
                <a:latin typeface="Georgia" panose="02040502050405020303" pitchFamily="18" charset="0"/>
              </a:rPr>
              <a:t>, con independencia de cualquier discapacidad, estatus social o económico, origen étnico o cultural o situación geográfica, impulsando </a:t>
            </a:r>
            <a:r>
              <a:rPr lang="es-MX" sz="2200" u="sng" dirty="0">
                <a:effectLst>
                  <a:outerShdw blurRad="38100" dist="38100" dir="2700000" algn="tl">
                    <a:srgbClr val="000000">
                      <a:alpha val="43137"/>
                    </a:srgbClr>
                  </a:outerShdw>
                </a:effectLst>
                <a:latin typeface="Georgia" panose="02040502050405020303" pitchFamily="18" charset="0"/>
              </a:rPr>
              <a:t>la igualdad de género y aplicando la ética</a:t>
            </a:r>
            <a:r>
              <a:rPr lang="es-MX" sz="2200" dirty="0">
                <a:effectLst>
                  <a:outerShdw blurRad="38100" dist="38100" dir="2700000" algn="tl">
                    <a:srgbClr val="000000">
                      <a:alpha val="43137"/>
                    </a:srgbClr>
                  </a:outerShdw>
                </a:effectLst>
                <a:latin typeface="Georgia" panose="02040502050405020303" pitchFamily="18" charset="0"/>
              </a:rPr>
              <a:t>.</a:t>
            </a:r>
          </a:p>
        </p:txBody>
      </p:sp>
      <p:sp>
        <p:nvSpPr>
          <p:cNvPr id="8" name="Rectángulo 7"/>
          <p:cNvSpPr/>
          <p:nvPr/>
        </p:nvSpPr>
        <p:spPr>
          <a:xfrm>
            <a:off x="1276350" y="1132906"/>
            <a:ext cx="12020550" cy="461665"/>
          </a:xfrm>
          <a:prstGeom prst="rect">
            <a:avLst/>
          </a:prstGeom>
        </p:spPr>
        <p:txBody>
          <a:bodyPr wrap="square">
            <a:spAutoFit/>
          </a:bodyPr>
          <a:lstStyle/>
          <a:p>
            <a:r>
              <a:rPr lang="es-MX" sz="2400" dirty="0" smtClean="0">
                <a:latin typeface="Georgia" panose="02040502050405020303" pitchFamily="18" charset="0"/>
              </a:rPr>
              <a:t>	</a:t>
            </a:r>
            <a:r>
              <a:rPr lang="es-MX" sz="2200" dirty="0">
                <a:latin typeface="Georgia" panose="02040502050405020303" pitchFamily="18" charset="0"/>
              </a:rPr>
              <a:t>	</a:t>
            </a:r>
            <a:r>
              <a:rPr lang="es-MX" sz="2200" dirty="0" smtClean="0">
                <a:latin typeface="Georgia" panose="02040502050405020303" pitchFamily="18" charset="0"/>
              </a:rPr>
              <a:t>Las recomendaciones </a:t>
            </a:r>
            <a:r>
              <a:rPr lang="es-MX" sz="2200" dirty="0">
                <a:latin typeface="Georgia" panose="02040502050405020303" pitchFamily="18" charset="0"/>
              </a:rPr>
              <a:t>más destacadas </a:t>
            </a:r>
            <a:r>
              <a:rPr lang="es-MX" sz="2200" dirty="0" smtClean="0">
                <a:latin typeface="Georgia" panose="02040502050405020303" pitchFamily="18" charset="0"/>
              </a:rPr>
              <a:t>son </a:t>
            </a:r>
            <a:r>
              <a:rPr lang="es-MX" sz="2200" dirty="0">
                <a:latin typeface="Georgia" panose="02040502050405020303" pitchFamily="18" charset="0"/>
              </a:rPr>
              <a:t>las siguientes</a:t>
            </a:r>
            <a:r>
              <a:rPr lang="es-MX" sz="2200" dirty="0" smtClean="0">
                <a:latin typeface="Georgia" panose="02040502050405020303" pitchFamily="18" charset="0"/>
              </a:rPr>
              <a:t>:</a:t>
            </a:r>
            <a:endParaRPr lang="es-MX" sz="2200" dirty="0">
              <a:latin typeface="Georgia" panose="02040502050405020303" pitchFamily="18" charset="0"/>
            </a:endParaRPr>
          </a:p>
        </p:txBody>
      </p:sp>
    </p:spTree>
    <p:extLst>
      <p:ext uri="{BB962C8B-B14F-4D97-AF65-F5344CB8AC3E}">
        <p14:creationId xmlns:p14="http://schemas.microsoft.com/office/powerpoint/2010/main" val="203881718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3000"/>
                                        <p:tgtEl>
                                          <p:spTgt spid="1026"/>
                                        </p:tgtEl>
                                      </p:cBhvr>
                                    </p:animEffect>
                                  </p:childTnLst>
                                </p:cTn>
                              </p:par>
                            </p:childTnLst>
                          </p:cTn>
                        </p:par>
                        <p:par>
                          <p:cTn id="8" fill="hold">
                            <p:stCondLst>
                              <p:cond delay="3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2850"/>
                            </p:stCondLst>
                            <p:childTnLst>
                              <p:par>
                                <p:cTn id="18" presetID="22" presetClass="entr" presetSubtype="8"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eligencia artificial y educación"/>
          <p:cNvPicPr>
            <a:picLocks noChangeAspect="1" noChangeArrowheads="1"/>
          </p:cNvPicPr>
          <p:nvPr/>
        </p:nvPicPr>
        <p:blipFill rotWithShape="1">
          <a:blip r:embed="rId2">
            <a:extLst>
              <a:ext uri="{28A0092B-C50C-407E-A947-70E740481C1C}">
                <a14:useLocalDpi xmlns:a14="http://schemas.microsoft.com/office/drawing/2010/main" val="0"/>
              </a:ext>
            </a:extLst>
          </a:blip>
          <a:srcRect l="11114" t="17198" r="10816" b="14600"/>
          <a:stretch/>
        </p:blipFill>
        <p:spPr bwMode="auto">
          <a:xfrm>
            <a:off x="0" y="-10690"/>
            <a:ext cx="12192000" cy="384343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4" name="CuadroTexto 3"/>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12</a:t>
            </a:r>
            <a:endParaRPr lang="es-MX" dirty="0">
              <a:latin typeface="Arial Black" panose="020B0A04020102020204" pitchFamily="34" charset="0"/>
            </a:endParaRPr>
          </a:p>
        </p:txBody>
      </p:sp>
      <p:sp>
        <p:nvSpPr>
          <p:cNvPr id="2" name="Rectángulo 1"/>
          <p:cNvSpPr/>
          <p:nvPr/>
        </p:nvSpPr>
        <p:spPr>
          <a:xfrm>
            <a:off x="538159" y="2995026"/>
            <a:ext cx="11491913" cy="830997"/>
          </a:xfrm>
          <a:prstGeom prst="rect">
            <a:avLst/>
          </a:prstGeom>
          <a:solidFill>
            <a:srgbClr val="C00000"/>
          </a:solidFill>
        </p:spPr>
        <p:txBody>
          <a:bodyPr wrap="square">
            <a:spAutoFit/>
          </a:bodyPr>
          <a:lstStyle/>
          <a:p>
            <a:pPr algn="just"/>
            <a:r>
              <a:rPr lang="es-MX" sz="2400" dirty="0">
                <a:latin typeface="Georgia" panose="02040502050405020303" pitchFamily="18" charset="0"/>
              </a:rPr>
              <a:t>El Consenso presenta las recomendaciones estratégicas sobre </a:t>
            </a:r>
            <a:r>
              <a:rPr lang="es-MX" sz="2400" b="1" dirty="0">
                <a:latin typeface="Georgia" panose="02040502050405020303" pitchFamily="18" charset="0"/>
              </a:rPr>
              <a:t>IA en la educación </a:t>
            </a:r>
            <a:r>
              <a:rPr lang="es-MX" sz="2400" dirty="0">
                <a:latin typeface="Georgia" panose="02040502050405020303" pitchFamily="18" charset="0"/>
              </a:rPr>
              <a:t>en </a:t>
            </a:r>
            <a:r>
              <a:rPr lang="es-MX" sz="2400" b="1" dirty="0">
                <a:latin typeface="Georgia" panose="02040502050405020303" pitchFamily="18" charset="0"/>
              </a:rPr>
              <a:t>cinco </a:t>
            </a:r>
            <a:r>
              <a:rPr lang="es-MX" sz="2400" b="1" dirty="0" smtClean="0">
                <a:latin typeface="Georgia" panose="02040502050405020303" pitchFamily="18" charset="0"/>
              </a:rPr>
              <a:t>ámbitos</a:t>
            </a:r>
            <a:r>
              <a:rPr lang="es-MX" sz="2400" dirty="0" smtClean="0">
                <a:latin typeface="Georgia" panose="02040502050405020303" pitchFamily="18" charset="0"/>
              </a:rPr>
              <a:t>:</a:t>
            </a:r>
            <a:endParaRPr lang="es-MX" sz="2400" i="0" dirty="0">
              <a:effectLst/>
              <a:latin typeface="Georgia" panose="02040502050405020303" pitchFamily="18" charset="0"/>
            </a:endParaRPr>
          </a:p>
        </p:txBody>
      </p:sp>
      <p:sp>
        <p:nvSpPr>
          <p:cNvPr id="7" name="Rectángulo 6"/>
          <p:cNvSpPr/>
          <p:nvPr/>
        </p:nvSpPr>
        <p:spPr>
          <a:xfrm>
            <a:off x="538160" y="3948460"/>
            <a:ext cx="11491913" cy="2677656"/>
          </a:xfrm>
          <a:prstGeom prst="rect">
            <a:avLst/>
          </a:prstGeom>
          <a:solidFill>
            <a:srgbClr val="002060"/>
          </a:solidFill>
        </p:spPr>
        <p:txBody>
          <a:bodyPr wrap="square">
            <a:spAutoFit/>
          </a:bodyPr>
          <a:lstStyle/>
          <a:p>
            <a:pPr marL="1257300" lvl="2" indent="-342900" algn="just">
              <a:buFont typeface="Arial" panose="020B0604020202020204" pitchFamily="34" charset="0"/>
              <a:buChar char="•"/>
            </a:pPr>
            <a:r>
              <a:rPr lang="es-MX" sz="2400" i="1" dirty="0" smtClean="0">
                <a:latin typeface="Georgia" panose="02040502050405020303" pitchFamily="18" charset="0"/>
              </a:rPr>
              <a:t>La </a:t>
            </a:r>
            <a:r>
              <a:rPr lang="es-MX" sz="2400" b="1" i="1" dirty="0">
                <a:latin typeface="Georgia" panose="02040502050405020303" pitchFamily="18" charset="0"/>
              </a:rPr>
              <a:t>IA</a:t>
            </a:r>
            <a:r>
              <a:rPr lang="es-MX" sz="2400" i="1" dirty="0">
                <a:latin typeface="Georgia" panose="02040502050405020303" pitchFamily="18" charset="0"/>
              </a:rPr>
              <a:t> al servicio de la gestión y la implementación de la </a:t>
            </a:r>
            <a:r>
              <a:rPr lang="es-MX" sz="2400" i="1" dirty="0" smtClean="0">
                <a:latin typeface="Georgia" panose="02040502050405020303" pitchFamily="18" charset="0"/>
              </a:rPr>
              <a:t>educación</a:t>
            </a:r>
            <a:endParaRPr lang="es-MX" sz="2400" i="1" dirty="0">
              <a:latin typeface="Georgia" panose="02040502050405020303" pitchFamily="18" charset="0"/>
            </a:endParaRPr>
          </a:p>
          <a:p>
            <a:pPr marL="1257300" lvl="2" indent="-342900" algn="just">
              <a:buFont typeface="Arial" panose="020B0604020202020204" pitchFamily="34" charset="0"/>
              <a:buChar char="•"/>
            </a:pPr>
            <a:r>
              <a:rPr lang="es-MX" sz="2400" i="1" dirty="0">
                <a:latin typeface="Georgia" panose="02040502050405020303" pitchFamily="18" charset="0"/>
              </a:rPr>
              <a:t>La </a:t>
            </a:r>
            <a:r>
              <a:rPr lang="es-MX" sz="2400" b="1" i="1" dirty="0">
                <a:latin typeface="Georgia" panose="02040502050405020303" pitchFamily="18" charset="0"/>
              </a:rPr>
              <a:t>IA</a:t>
            </a:r>
            <a:r>
              <a:rPr lang="es-MX" sz="2400" i="1" dirty="0">
                <a:latin typeface="Georgia" panose="02040502050405020303" pitchFamily="18" charset="0"/>
              </a:rPr>
              <a:t> al servicio del empoderamiento de los docentes y su </a:t>
            </a:r>
            <a:r>
              <a:rPr lang="es-MX" sz="2400" i="1" dirty="0" smtClean="0">
                <a:latin typeface="Georgia" panose="02040502050405020303" pitchFamily="18" charset="0"/>
              </a:rPr>
              <a:t>enseñanza</a:t>
            </a:r>
            <a:endParaRPr lang="es-MX" sz="2400" i="1" dirty="0">
              <a:latin typeface="Georgia" panose="02040502050405020303" pitchFamily="18" charset="0"/>
            </a:endParaRPr>
          </a:p>
          <a:p>
            <a:pPr marL="1257300" lvl="2" indent="-342900" algn="just">
              <a:buFont typeface="Arial" panose="020B0604020202020204" pitchFamily="34" charset="0"/>
              <a:buChar char="•"/>
            </a:pPr>
            <a:r>
              <a:rPr lang="es-MX" sz="2400" i="1" dirty="0">
                <a:latin typeface="Georgia" panose="02040502050405020303" pitchFamily="18" charset="0"/>
              </a:rPr>
              <a:t>La </a:t>
            </a:r>
            <a:r>
              <a:rPr lang="es-MX" sz="2400" b="1" i="1" dirty="0">
                <a:latin typeface="Georgia" panose="02040502050405020303" pitchFamily="18" charset="0"/>
              </a:rPr>
              <a:t>IA</a:t>
            </a:r>
            <a:r>
              <a:rPr lang="es-MX" sz="2400" i="1" dirty="0">
                <a:latin typeface="Georgia" panose="02040502050405020303" pitchFamily="18" charset="0"/>
              </a:rPr>
              <a:t> al servicio del aprendizaje y de la evaluación de los </a:t>
            </a:r>
            <a:r>
              <a:rPr lang="es-MX" sz="2400" i="1" dirty="0" smtClean="0">
                <a:latin typeface="Georgia" panose="02040502050405020303" pitchFamily="18" charset="0"/>
              </a:rPr>
              <a:t>resultados</a:t>
            </a:r>
            <a:endParaRPr lang="es-MX" sz="2400" i="1" dirty="0">
              <a:latin typeface="Georgia" panose="02040502050405020303" pitchFamily="18" charset="0"/>
            </a:endParaRPr>
          </a:p>
          <a:p>
            <a:pPr marL="1257300" lvl="2" indent="-342900" algn="just">
              <a:buFont typeface="Arial" panose="020B0604020202020204" pitchFamily="34" charset="0"/>
              <a:buChar char="•"/>
            </a:pPr>
            <a:r>
              <a:rPr lang="es-MX" sz="2400" i="1" dirty="0">
                <a:latin typeface="Georgia" panose="02040502050405020303" pitchFamily="18" charset="0"/>
              </a:rPr>
              <a:t>El desarrollo de los valores y de las competencias necesarias para la vida y el trabajo en la era de la </a:t>
            </a:r>
            <a:r>
              <a:rPr lang="es-MX" sz="2400" b="1" i="1" dirty="0" smtClean="0">
                <a:latin typeface="Georgia" panose="02040502050405020303" pitchFamily="18" charset="0"/>
              </a:rPr>
              <a:t>IA</a:t>
            </a:r>
            <a:endParaRPr lang="es-MX" sz="2400" b="1" i="1" dirty="0">
              <a:latin typeface="Georgia" panose="02040502050405020303" pitchFamily="18" charset="0"/>
            </a:endParaRPr>
          </a:p>
          <a:p>
            <a:pPr marL="1257300" lvl="2" indent="-342900" algn="just">
              <a:buFont typeface="Arial" panose="020B0604020202020204" pitchFamily="34" charset="0"/>
              <a:buChar char="•"/>
            </a:pPr>
            <a:r>
              <a:rPr lang="es-MX" sz="2400" i="1" dirty="0">
                <a:latin typeface="Georgia" panose="02040502050405020303" pitchFamily="18" charset="0"/>
              </a:rPr>
              <a:t>La </a:t>
            </a:r>
            <a:r>
              <a:rPr lang="es-MX" sz="2400" b="1" i="1" dirty="0">
                <a:latin typeface="Georgia" panose="02040502050405020303" pitchFamily="18" charset="0"/>
              </a:rPr>
              <a:t>IA</a:t>
            </a:r>
            <a:r>
              <a:rPr lang="es-MX" sz="2400" i="1" dirty="0">
                <a:latin typeface="Georgia" panose="02040502050405020303" pitchFamily="18" charset="0"/>
              </a:rPr>
              <a:t> como modo de proporcionar a todos posibilidades de aprendizaje a lo largo de toda la vida.</a:t>
            </a:r>
            <a:endParaRPr lang="es-MX" sz="2400" i="1" dirty="0">
              <a:effectLst/>
              <a:latin typeface="Georgia" panose="02040502050405020303" pitchFamily="18" charset="0"/>
            </a:endParaRPr>
          </a:p>
        </p:txBody>
      </p:sp>
      <p:pic>
        <p:nvPicPr>
          <p:cNvPr id="2050" name="Picture 2" descr="Inic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9437" y="940718"/>
            <a:ext cx="24955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4191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3000"/>
                                        <p:tgtEl>
                                          <p:spTgt spid="1026"/>
                                        </p:tgtEl>
                                      </p:cBhvr>
                                    </p:animEffect>
                                  </p:childTnLst>
                                </p:cTn>
                              </p:par>
                              <p:par>
                                <p:cTn id="8" presetID="53"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3000" fill="hold"/>
                                        <p:tgtEl>
                                          <p:spTgt spid="2050"/>
                                        </p:tgtEl>
                                        <p:attrNameLst>
                                          <p:attrName>ppt_w</p:attrName>
                                        </p:attrNameLst>
                                      </p:cBhvr>
                                      <p:tavLst>
                                        <p:tav tm="0">
                                          <p:val>
                                            <p:fltVal val="0"/>
                                          </p:val>
                                        </p:tav>
                                        <p:tav tm="100000">
                                          <p:val>
                                            <p:strVal val="#ppt_w"/>
                                          </p:val>
                                        </p:tav>
                                      </p:tavLst>
                                    </p:anim>
                                    <p:anim calcmode="lin" valueType="num">
                                      <p:cBhvr>
                                        <p:cTn id="11" dur="3000" fill="hold"/>
                                        <p:tgtEl>
                                          <p:spTgt spid="2050"/>
                                        </p:tgtEl>
                                        <p:attrNameLst>
                                          <p:attrName>ppt_h</p:attrName>
                                        </p:attrNameLst>
                                      </p:cBhvr>
                                      <p:tavLst>
                                        <p:tav tm="0">
                                          <p:val>
                                            <p:fltVal val="0"/>
                                          </p:val>
                                        </p:tav>
                                        <p:tav tm="100000">
                                          <p:val>
                                            <p:strVal val="#ppt_h"/>
                                          </p:val>
                                        </p:tav>
                                      </p:tavLst>
                                    </p:anim>
                                    <p:animEffect transition="in" filter="fade">
                                      <p:cBhvr>
                                        <p:cTn id="12" dur="3000"/>
                                        <p:tgtEl>
                                          <p:spTgt spid="2050"/>
                                        </p:tgtEl>
                                      </p:cBhvr>
                                    </p:animEffect>
                                  </p:childTnLst>
                                </p:cTn>
                              </p:par>
                            </p:childTnLst>
                          </p:cTn>
                        </p:par>
                        <p:par>
                          <p:cTn id="13" fill="hold">
                            <p:stCondLst>
                              <p:cond delay="3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7600"/>
                            </p:stCondLst>
                            <p:childTnLst>
                              <p:par>
                                <p:cTn id="18" presetID="22" presetClass="entr" presetSubtype="8" fill="hold" grpId="0" nodeType="after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7834"/>
          <a:stretch/>
        </p:blipFill>
        <p:spPr>
          <a:xfrm>
            <a:off x="0" y="1061058"/>
            <a:ext cx="4834271" cy="5784196"/>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t="4312"/>
          <a:stretch/>
        </p:blipFill>
        <p:spPr>
          <a:xfrm>
            <a:off x="4834272" y="1078298"/>
            <a:ext cx="4672038" cy="5751669"/>
          </a:xfrm>
          <a:prstGeom prst="rect">
            <a:avLst/>
          </a:prstGeom>
        </p:spPr>
      </p:pic>
      <p:sp>
        <p:nvSpPr>
          <p:cNvPr id="4" name="CuadroTexto 3"/>
          <p:cNvSpPr txBox="1"/>
          <p:nvPr/>
        </p:nvSpPr>
        <p:spPr>
          <a:xfrm>
            <a:off x="198408" y="60390"/>
            <a:ext cx="9307902" cy="1015663"/>
          </a:xfrm>
          <a:prstGeom prst="rect">
            <a:avLst/>
          </a:prstGeom>
          <a:solidFill>
            <a:srgbClr val="C00000"/>
          </a:solidFill>
        </p:spPr>
        <p:txBody>
          <a:bodyPr wrap="square" rtlCol="0">
            <a:spAutoFit/>
          </a:bodyPr>
          <a:lstStyle/>
          <a:p>
            <a:pPr algn="ctr"/>
            <a:r>
              <a:rPr lang="es-AR" sz="3000" b="1" dirty="0" smtClean="0">
                <a:latin typeface="Georgia" panose="02040502050405020303" pitchFamily="18" charset="0"/>
              </a:rPr>
              <a:t>LOS 40 CHATBOTS MAS PRODUCTIVOS CON</a:t>
            </a:r>
          </a:p>
          <a:p>
            <a:pPr algn="ctr"/>
            <a:r>
              <a:rPr lang="es-AR" sz="3000" b="1" dirty="0" smtClean="0">
                <a:latin typeface="Georgia" panose="02040502050405020303" pitchFamily="18" charset="0"/>
              </a:rPr>
              <a:t>INTELIGENCIA ARTIFICIAL</a:t>
            </a:r>
            <a:endParaRPr lang="es-MX" sz="3000" b="1" dirty="0">
              <a:latin typeface="Georgia" panose="02040502050405020303" pitchFamily="18" charset="0"/>
            </a:endParaRPr>
          </a:p>
        </p:txBody>
      </p:sp>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6" name="CuadroTexto 5"/>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13</a:t>
            </a:r>
            <a:endParaRPr lang="es-MX" dirty="0">
              <a:latin typeface="Arial Black" panose="020B0A04020102020204" pitchFamily="34" charset="0"/>
            </a:endParaRPr>
          </a:p>
        </p:txBody>
      </p:sp>
      <p:sp>
        <p:nvSpPr>
          <p:cNvPr id="7" name="Rectángulo 6"/>
          <p:cNvSpPr/>
          <p:nvPr/>
        </p:nvSpPr>
        <p:spPr>
          <a:xfrm>
            <a:off x="9506310" y="1321666"/>
            <a:ext cx="2619015" cy="5262979"/>
          </a:xfrm>
          <a:prstGeom prst="rect">
            <a:avLst/>
          </a:prstGeom>
          <a:solidFill>
            <a:srgbClr val="C00000"/>
          </a:solidFill>
        </p:spPr>
        <p:txBody>
          <a:bodyPr wrap="square">
            <a:spAutoFit/>
          </a:bodyPr>
          <a:lstStyle/>
          <a:p>
            <a:pPr algn="ctr"/>
            <a:r>
              <a:rPr lang="es-MX" sz="2400" dirty="0" smtClean="0">
                <a:latin typeface="Georgia" panose="02040502050405020303" pitchFamily="18" charset="0"/>
              </a:rPr>
              <a:t>Los</a:t>
            </a:r>
            <a:r>
              <a:rPr lang="es-MX" sz="2400" b="1" dirty="0">
                <a:latin typeface="Georgia" panose="02040502050405020303" pitchFamily="18" charset="0"/>
              </a:rPr>
              <a:t> </a:t>
            </a:r>
            <a:r>
              <a:rPr lang="es-MX" sz="2400" b="1" dirty="0" smtClean="0">
                <a:latin typeface="Georgia" panose="02040502050405020303" pitchFamily="18" charset="0"/>
              </a:rPr>
              <a:t>Chatbots </a:t>
            </a:r>
            <a:r>
              <a:rPr lang="es-MX" sz="2400" dirty="0">
                <a:latin typeface="Georgia" panose="02040502050405020303" pitchFamily="18" charset="0"/>
              </a:rPr>
              <a:t>con </a:t>
            </a:r>
            <a:r>
              <a:rPr lang="es-MX" sz="2400" b="1" dirty="0" smtClean="0">
                <a:latin typeface="Georgia" panose="02040502050405020303" pitchFamily="18" charset="0"/>
              </a:rPr>
              <a:t>Inteligencia Artificial</a:t>
            </a:r>
            <a:r>
              <a:rPr lang="es-MX" sz="2400" dirty="0">
                <a:latin typeface="Georgia" panose="02040502050405020303" pitchFamily="18" charset="0"/>
              </a:rPr>
              <a:t> </a:t>
            </a:r>
            <a:r>
              <a:rPr lang="es-MX" sz="2400" dirty="0" smtClean="0">
                <a:latin typeface="Georgia" panose="02040502050405020303" pitchFamily="18" charset="0"/>
              </a:rPr>
              <a:t>son </a:t>
            </a:r>
            <a:r>
              <a:rPr lang="es-MX" sz="2400" dirty="0">
                <a:latin typeface="Georgia" panose="02040502050405020303" pitchFamily="18" charset="0"/>
              </a:rPr>
              <a:t>programas de software que entienden el lenguaje </a:t>
            </a:r>
            <a:r>
              <a:rPr lang="es-MX" sz="2400" dirty="0" smtClean="0">
                <a:latin typeface="Georgia" panose="02040502050405020303" pitchFamily="18" charset="0"/>
              </a:rPr>
              <a:t>humano </a:t>
            </a:r>
            <a:r>
              <a:rPr lang="es-MX" sz="2400" dirty="0">
                <a:latin typeface="Georgia" panose="02040502050405020303" pitchFamily="18" charset="0"/>
              </a:rPr>
              <a:t>sea este hablado o escrito en función de las capacidades de </a:t>
            </a:r>
            <a:r>
              <a:rPr lang="es-MX" sz="2400" b="1" dirty="0">
                <a:latin typeface="Georgia" panose="02040502050405020303" pitchFamily="18" charset="0"/>
              </a:rPr>
              <a:t>procesamiento del lenguaje </a:t>
            </a:r>
            <a:r>
              <a:rPr lang="es-MX" sz="2400" b="1" dirty="0" smtClean="0">
                <a:latin typeface="Georgia" panose="02040502050405020303" pitchFamily="18" charset="0"/>
              </a:rPr>
              <a:t>natural</a:t>
            </a:r>
            <a:r>
              <a:rPr lang="es-MX" sz="2400" dirty="0" smtClean="0">
                <a:latin typeface="Georgia" panose="02040502050405020303" pitchFamily="18" charset="0"/>
              </a:rPr>
              <a:t>.</a:t>
            </a:r>
            <a:endParaRPr lang="es-MX" sz="2400" dirty="0">
              <a:latin typeface="Georgia" panose="02040502050405020303" pitchFamily="18" charset="0"/>
            </a:endParaRPr>
          </a:p>
        </p:txBody>
      </p:sp>
    </p:spTree>
    <p:extLst>
      <p:ext uri="{BB962C8B-B14F-4D97-AF65-F5344CB8AC3E}">
        <p14:creationId xmlns:p14="http://schemas.microsoft.com/office/powerpoint/2010/main" val="362347121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305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185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3000" fill="hold"/>
                                        <p:tgtEl>
                                          <p:spTgt spid="2"/>
                                        </p:tgtEl>
                                        <p:attrNameLst>
                                          <p:attrName>ppt_w</p:attrName>
                                        </p:attrNameLst>
                                      </p:cBhvr>
                                      <p:tavLst>
                                        <p:tav tm="0">
                                          <p:val>
                                            <p:fltVal val="0"/>
                                          </p:val>
                                        </p:tav>
                                        <p:tav tm="100000">
                                          <p:val>
                                            <p:strVal val="#ppt_w"/>
                                          </p:val>
                                        </p:tav>
                                      </p:tavLst>
                                    </p:anim>
                                    <p:anim calcmode="lin" valueType="num">
                                      <p:cBhvr>
                                        <p:cTn id="16" dur="3000" fill="hold"/>
                                        <p:tgtEl>
                                          <p:spTgt spid="2"/>
                                        </p:tgtEl>
                                        <p:attrNameLst>
                                          <p:attrName>ppt_h</p:attrName>
                                        </p:attrNameLst>
                                      </p:cBhvr>
                                      <p:tavLst>
                                        <p:tav tm="0">
                                          <p:val>
                                            <p:fltVal val="0"/>
                                          </p:val>
                                        </p:tav>
                                        <p:tav tm="100000">
                                          <p:val>
                                            <p:strVal val="#ppt_h"/>
                                          </p:val>
                                        </p:tav>
                                      </p:tavLst>
                                    </p:anim>
                                    <p:animEffect transition="in" filter="fade">
                                      <p:cBhvr>
                                        <p:cTn id="17" dur="3000"/>
                                        <p:tgtEl>
                                          <p:spTgt spid="2"/>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3000" fill="hold"/>
                                        <p:tgtEl>
                                          <p:spTgt spid="3"/>
                                        </p:tgtEl>
                                        <p:attrNameLst>
                                          <p:attrName>ppt_w</p:attrName>
                                        </p:attrNameLst>
                                      </p:cBhvr>
                                      <p:tavLst>
                                        <p:tav tm="0">
                                          <p:val>
                                            <p:fltVal val="0"/>
                                          </p:val>
                                        </p:tav>
                                        <p:tav tm="100000">
                                          <p:val>
                                            <p:strVal val="#ppt_w"/>
                                          </p:val>
                                        </p:tav>
                                      </p:tavLst>
                                    </p:anim>
                                    <p:anim calcmode="lin" valueType="num">
                                      <p:cBhvr>
                                        <p:cTn id="21" dur="3000" fill="hold"/>
                                        <p:tgtEl>
                                          <p:spTgt spid="3"/>
                                        </p:tgtEl>
                                        <p:attrNameLst>
                                          <p:attrName>ppt_h</p:attrName>
                                        </p:attrNameLst>
                                      </p:cBhvr>
                                      <p:tavLst>
                                        <p:tav tm="0">
                                          <p:val>
                                            <p:fltVal val="0"/>
                                          </p:val>
                                        </p:tav>
                                        <p:tav tm="100000">
                                          <p:val>
                                            <p:strVal val="#ppt_h"/>
                                          </p:val>
                                        </p:tav>
                                      </p:tavLst>
                                    </p:anim>
                                    <p:animEffect transition="in" filter="fade">
                                      <p:cBhvr>
                                        <p:cTn id="2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926" y="1572816"/>
            <a:ext cx="11896724" cy="1938992"/>
          </a:xfrm>
          <a:prstGeom prst="rect">
            <a:avLst/>
          </a:prstGeom>
          <a:solidFill>
            <a:srgbClr val="FF0000"/>
          </a:solidFill>
        </p:spPr>
        <p:txBody>
          <a:bodyPr wrap="square">
            <a:spAutoFit/>
          </a:bodyPr>
          <a:lstStyle/>
          <a:p>
            <a:pPr algn="just"/>
            <a:r>
              <a:rPr lang="es-MX" sz="2400" b="1" dirty="0">
                <a:effectLst>
                  <a:outerShdw blurRad="38100" dist="38100" dir="2700000" algn="tl">
                    <a:srgbClr val="000000">
                      <a:alpha val="43137"/>
                    </a:srgbClr>
                  </a:outerShdw>
                </a:effectLst>
                <a:latin typeface="Georgia" panose="02040502050405020303" pitchFamily="18" charset="0"/>
              </a:rPr>
              <a:t>ChatGPT es completamente </a:t>
            </a:r>
            <a:r>
              <a:rPr lang="es-MX" sz="2400" b="1" dirty="0" smtClean="0">
                <a:effectLst>
                  <a:outerShdw blurRad="38100" dist="38100" dir="2700000" algn="tl">
                    <a:srgbClr val="000000">
                      <a:alpha val="43137"/>
                    </a:srgbClr>
                  </a:outerShdw>
                </a:effectLst>
                <a:latin typeface="Georgia" panose="02040502050405020303" pitchFamily="18" charset="0"/>
              </a:rPr>
              <a:t>gratuito</a:t>
            </a:r>
            <a:r>
              <a:rPr lang="es-MX" sz="2400" dirty="0" smtClean="0">
                <a:effectLst>
                  <a:outerShdw blurRad="38100" dist="38100" dir="2700000" algn="tl">
                    <a:srgbClr val="000000">
                      <a:alpha val="43137"/>
                    </a:srgbClr>
                  </a:outerShdw>
                </a:effectLst>
                <a:latin typeface="Georgia" panose="02040502050405020303" pitchFamily="18" charset="0"/>
              </a:rPr>
              <a:t>.</a:t>
            </a:r>
          </a:p>
          <a:p>
            <a:pPr algn="just"/>
            <a:r>
              <a:rPr lang="es-MX" sz="2400" dirty="0" smtClean="0">
                <a:effectLst>
                  <a:outerShdw blurRad="38100" dist="38100" dir="2700000" algn="tl">
                    <a:srgbClr val="000000">
                      <a:alpha val="43137"/>
                    </a:srgbClr>
                  </a:outerShdw>
                </a:effectLst>
                <a:latin typeface="Georgia" panose="02040502050405020303" pitchFamily="18" charset="0"/>
              </a:rPr>
              <a:t>	Aunque </a:t>
            </a:r>
            <a:r>
              <a:rPr lang="es-MX" sz="2400" dirty="0">
                <a:effectLst>
                  <a:outerShdw blurRad="38100" dist="38100" dir="2700000" algn="tl">
                    <a:srgbClr val="000000">
                      <a:alpha val="43137"/>
                    </a:srgbClr>
                  </a:outerShdw>
                </a:effectLst>
                <a:latin typeface="Georgia" panose="02040502050405020303" pitchFamily="18" charset="0"/>
              </a:rPr>
              <a:t>existe una versión de pago: </a:t>
            </a:r>
            <a:r>
              <a:rPr lang="es-MX" sz="2400" b="1" dirty="0">
                <a:effectLst>
                  <a:outerShdw blurRad="38100" dist="38100" dir="2700000" algn="tl">
                    <a:srgbClr val="000000">
                      <a:alpha val="43137"/>
                    </a:srgbClr>
                  </a:outerShdw>
                </a:effectLst>
                <a:latin typeface="Georgia" panose="02040502050405020303" pitchFamily="18" charset="0"/>
              </a:rPr>
              <a:t>ChatGPT Plus</a:t>
            </a:r>
            <a:r>
              <a:rPr lang="es-MX" sz="2400" dirty="0">
                <a:effectLst>
                  <a:outerShdw blurRad="38100" dist="38100" dir="2700000" algn="tl">
                    <a:srgbClr val="000000">
                      <a:alpha val="43137"/>
                    </a:srgbClr>
                  </a:outerShdw>
                </a:effectLst>
                <a:latin typeface="Georgia" panose="02040502050405020303" pitchFamily="18" charset="0"/>
              </a:rPr>
              <a:t>, por la que pagando 20 dólares al mes </a:t>
            </a:r>
            <a:r>
              <a:rPr lang="es-MX" sz="2400" dirty="0" smtClean="0">
                <a:effectLst>
                  <a:outerShdw blurRad="38100" dist="38100" dir="2700000" algn="tl">
                    <a:srgbClr val="000000">
                      <a:alpha val="43137"/>
                    </a:srgbClr>
                  </a:outerShdw>
                </a:effectLst>
                <a:latin typeface="Georgia" panose="02040502050405020303" pitchFamily="18" charset="0"/>
              </a:rPr>
              <a:t>se tiene acceso </a:t>
            </a:r>
            <a:r>
              <a:rPr lang="es-MX" sz="2400" dirty="0">
                <a:effectLst>
                  <a:outerShdw blurRad="38100" dist="38100" dir="2700000" algn="tl">
                    <a:srgbClr val="000000">
                      <a:alpha val="43137"/>
                    </a:srgbClr>
                  </a:outerShdw>
                </a:effectLst>
                <a:latin typeface="Georgia" panose="02040502050405020303" pitchFamily="18" charset="0"/>
              </a:rPr>
              <a:t>a alguna </a:t>
            </a:r>
            <a:r>
              <a:rPr lang="es-MX" sz="2400" i="1" u="sng" dirty="0">
                <a:effectLst>
                  <a:outerShdw blurRad="38100" dist="38100" dir="2700000" algn="tl">
                    <a:srgbClr val="000000">
                      <a:alpha val="43137"/>
                    </a:srgbClr>
                  </a:outerShdw>
                </a:effectLst>
                <a:latin typeface="Georgia" panose="02040502050405020303" pitchFamily="18" charset="0"/>
              </a:rPr>
              <a:t>característica premium</a:t>
            </a:r>
            <a:r>
              <a:rPr lang="es-MX" sz="2400" dirty="0">
                <a:effectLst>
                  <a:outerShdw blurRad="38100" dist="38100" dir="2700000" algn="tl">
                    <a:srgbClr val="000000">
                      <a:alpha val="43137"/>
                    </a:srgbClr>
                  </a:outerShdw>
                </a:effectLst>
                <a:latin typeface="Georgia" panose="02040502050405020303" pitchFamily="18" charset="0"/>
              </a:rPr>
              <a:t>, como </a:t>
            </a:r>
            <a:r>
              <a:rPr lang="es-MX" sz="2400" dirty="0" smtClean="0">
                <a:effectLst>
                  <a:outerShdw blurRad="38100" dist="38100" dir="2700000" algn="tl">
                    <a:srgbClr val="000000">
                      <a:alpha val="43137"/>
                    </a:srgbClr>
                  </a:outerShdw>
                </a:effectLst>
                <a:latin typeface="Georgia" panose="02040502050405020303" pitchFamily="18" charset="0"/>
              </a:rPr>
              <a:t>aprovechamiento general de </a:t>
            </a:r>
            <a:r>
              <a:rPr lang="es-MX" sz="2400" b="1" dirty="0" smtClean="0">
                <a:effectLst>
                  <a:outerShdw blurRad="38100" dist="38100" dir="2700000" algn="tl">
                    <a:srgbClr val="000000">
                      <a:alpha val="43137"/>
                    </a:srgbClr>
                  </a:outerShdw>
                </a:effectLst>
                <a:latin typeface="Georgia" panose="02040502050405020303" pitchFamily="18" charset="0"/>
              </a:rPr>
              <a:t>ChatGPT</a:t>
            </a:r>
            <a:r>
              <a:rPr lang="es-MX" sz="2400" dirty="0" smtClean="0">
                <a:effectLst>
                  <a:outerShdw blurRad="38100" dist="38100" dir="2700000" algn="tl">
                    <a:srgbClr val="000000">
                      <a:alpha val="43137"/>
                    </a:srgbClr>
                  </a:outerShdw>
                </a:effectLst>
                <a:latin typeface="Georgia" panose="02040502050405020303" pitchFamily="18" charset="0"/>
              </a:rPr>
              <a:t>, </a:t>
            </a:r>
            <a:r>
              <a:rPr lang="es-MX" sz="2400" dirty="0">
                <a:effectLst>
                  <a:outerShdw blurRad="38100" dist="38100" dir="2700000" algn="tl">
                    <a:srgbClr val="000000">
                      <a:alpha val="43137"/>
                    </a:srgbClr>
                  </a:outerShdw>
                </a:effectLst>
                <a:latin typeface="Georgia" panose="02040502050405020303" pitchFamily="18" charset="0"/>
              </a:rPr>
              <a:t>incluso durante picos de uso, </a:t>
            </a:r>
            <a:r>
              <a:rPr lang="es-MX" sz="2400" dirty="0" smtClean="0">
                <a:effectLst>
                  <a:outerShdw blurRad="38100" dist="38100" dir="2700000" algn="tl">
                    <a:srgbClr val="000000">
                      <a:alpha val="43137"/>
                    </a:srgbClr>
                  </a:outerShdw>
                </a:effectLst>
                <a:latin typeface="Georgia" panose="02040502050405020303" pitchFamily="18" charset="0"/>
              </a:rPr>
              <a:t>además de dar respuestas </a:t>
            </a:r>
            <a:r>
              <a:rPr lang="es-MX" sz="2400" dirty="0">
                <a:effectLst>
                  <a:outerShdw blurRad="38100" dist="38100" dir="2700000" algn="tl">
                    <a:srgbClr val="000000">
                      <a:alpha val="43137"/>
                    </a:srgbClr>
                  </a:outerShdw>
                </a:effectLst>
                <a:latin typeface="Georgia" panose="02040502050405020303" pitchFamily="18" charset="0"/>
              </a:rPr>
              <a:t>más rápidas y acceso prioritario a nuevas actualizaciones y mejoras</a:t>
            </a:r>
            <a:r>
              <a:rPr lang="es-MX" sz="2400" dirty="0" smtClean="0">
                <a:effectLst>
                  <a:outerShdw blurRad="38100" dist="38100" dir="2700000" algn="tl">
                    <a:srgbClr val="000000">
                      <a:alpha val="43137"/>
                    </a:srgbClr>
                  </a:outerShdw>
                </a:effectLst>
                <a:latin typeface="Georgia" panose="02040502050405020303" pitchFamily="18" charset="0"/>
              </a:rPr>
              <a:t>.</a:t>
            </a:r>
            <a:endParaRPr lang="es-MX" sz="2400" dirty="0">
              <a:effectLst>
                <a:outerShdw blurRad="38100" dist="38100" dir="2700000" algn="tl">
                  <a:srgbClr val="000000">
                    <a:alpha val="43137"/>
                  </a:srgbClr>
                </a:outerShdw>
              </a:effectLst>
              <a:latin typeface="Georgia" panose="02040502050405020303" pitchFamily="18" charset="0"/>
            </a:endParaRPr>
          </a:p>
        </p:txBody>
      </p:sp>
      <p:sp>
        <p:nvSpPr>
          <p:cNvPr id="3" name="Rectángulo 2"/>
          <p:cNvSpPr/>
          <p:nvPr/>
        </p:nvSpPr>
        <p:spPr>
          <a:xfrm>
            <a:off x="161926" y="3857685"/>
            <a:ext cx="10191750" cy="2677656"/>
          </a:xfrm>
          <a:prstGeom prst="rect">
            <a:avLst/>
          </a:prstGeom>
          <a:solidFill>
            <a:srgbClr val="FFFF00"/>
          </a:solidFill>
        </p:spPr>
        <p:txBody>
          <a:bodyPr wrap="square">
            <a:spAutoFit/>
          </a:bodyPr>
          <a:lstStyle/>
          <a:p>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Utilizar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ChatGPT gratis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es muy sencillo:</a:t>
            </a:r>
          </a:p>
          <a:p>
            <a:pPr lvl="1"/>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1</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Entrar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en la web oficial: </a:t>
            </a:r>
            <a:r>
              <a:rPr lang="es-MX" sz="2400" i="1" dirty="0" smtClean="0">
                <a:solidFill>
                  <a:srgbClr val="0070C0"/>
                </a:solidFill>
                <a:effectLst>
                  <a:outerShdw blurRad="38100" dist="38100" dir="2700000" algn="tl">
                    <a:srgbClr val="000000">
                      <a:alpha val="43137"/>
                    </a:srgbClr>
                  </a:outerShdw>
                </a:effectLst>
                <a:latin typeface="Georgia" panose="02040502050405020303" pitchFamily="18" charset="0"/>
              </a:rPr>
              <a:t>https://chat.openai.com/</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 </a:t>
            </a:r>
            <a:endParaRPr lang="es-MX" sz="2400" dirty="0">
              <a:solidFill>
                <a:srgbClr val="000000"/>
              </a:solidFill>
              <a:effectLst>
                <a:outerShdw blurRad="38100" dist="38100" dir="2700000" algn="tl">
                  <a:srgbClr val="000000">
                    <a:alpha val="43137"/>
                  </a:srgbClr>
                </a:outerShdw>
              </a:effectLst>
              <a:latin typeface="Georgia" panose="02040502050405020303" pitchFamily="18" charset="0"/>
            </a:endParaRPr>
          </a:p>
          <a:p>
            <a:pPr lvl="1"/>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2.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Se debe crear una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cuenta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mediante un </a:t>
            </a:r>
            <a:r>
              <a:rPr lang="es-MX" sz="2400" b="1" dirty="0" smtClean="0">
                <a:solidFill>
                  <a:srgbClr val="000000"/>
                </a:solidFill>
                <a:effectLst>
                  <a:outerShdw blurRad="38100" dist="38100" dir="2700000" algn="tl">
                    <a:srgbClr val="000000">
                      <a:alpha val="43137"/>
                    </a:srgbClr>
                  </a:outerShdw>
                </a:effectLst>
                <a:latin typeface="Georgia" panose="02040502050405020303" pitchFamily="18" charset="0"/>
              </a:rPr>
              <a:t>mail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y </a:t>
            </a:r>
            <a:r>
              <a:rPr lang="es-MX" sz="2400" b="1" dirty="0" smtClean="0">
                <a:solidFill>
                  <a:srgbClr val="000000"/>
                </a:solidFill>
                <a:effectLst>
                  <a:outerShdw blurRad="38100" dist="38100" dir="2700000" algn="tl">
                    <a:srgbClr val="000000">
                      <a:alpha val="43137"/>
                    </a:srgbClr>
                  </a:outerShdw>
                </a:effectLst>
                <a:latin typeface="Georgia" panose="02040502050405020303" pitchFamily="18" charset="0"/>
              </a:rPr>
              <a:t>contraseña</a:t>
            </a:r>
            <a:endParaRPr lang="es-MX" sz="2400" dirty="0">
              <a:solidFill>
                <a:srgbClr val="000000"/>
              </a:solidFill>
              <a:effectLst>
                <a:outerShdw blurRad="38100" dist="38100" dir="2700000" algn="tl">
                  <a:srgbClr val="000000">
                    <a:alpha val="43137"/>
                  </a:srgbClr>
                </a:outerShdw>
              </a:effectLst>
              <a:latin typeface="Georgia" panose="02040502050405020303" pitchFamily="18" charset="0"/>
            </a:endParaRPr>
          </a:p>
          <a:p>
            <a:pPr lvl="1"/>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3.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Luego pedirá algunos </a:t>
            </a:r>
            <a:r>
              <a:rPr lang="es-MX" sz="2400" b="1" dirty="0" smtClean="0">
                <a:solidFill>
                  <a:srgbClr val="000000"/>
                </a:solidFill>
                <a:effectLst>
                  <a:outerShdw blurRad="38100" dist="38100" dir="2700000" algn="tl">
                    <a:srgbClr val="000000">
                      <a:alpha val="43137"/>
                    </a:srgbClr>
                  </a:outerShdw>
                </a:effectLst>
                <a:latin typeface="Georgia" panose="02040502050405020303" pitchFamily="18" charset="0"/>
              </a:rPr>
              <a:t>datos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y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el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número de </a:t>
            </a:r>
            <a:r>
              <a:rPr lang="es-MX" sz="2400" b="1" dirty="0" smtClean="0">
                <a:solidFill>
                  <a:srgbClr val="000000"/>
                </a:solidFill>
                <a:effectLst>
                  <a:outerShdw blurRad="38100" dist="38100" dir="2700000" algn="tl">
                    <a:srgbClr val="000000">
                      <a:alpha val="43137"/>
                    </a:srgbClr>
                  </a:outerShdw>
                </a:effectLst>
                <a:latin typeface="Georgia" panose="02040502050405020303" pitchFamily="18" charset="0"/>
              </a:rPr>
              <a:t>teléfono móvil</a:t>
            </a:r>
            <a:endParaRPr lang="es-MX" sz="2400" dirty="0">
              <a:solidFill>
                <a:srgbClr val="000000"/>
              </a:solidFill>
              <a:effectLst>
                <a:outerShdw blurRad="38100" dist="38100" dir="2700000" algn="tl">
                  <a:srgbClr val="000000">
                    <a:alpha val="43137"/>
                  </a:srgbClr>
                </a:outerShdw>
              </a:effectLst>
              <a:latin typeface="Georgia" panose="02040502050405020303" pitchFamily="18" charset="0"/>
            </a:endParaRPr>
          </a:p>
          <a:p>
            <a:pPr lvl="1"/>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4.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Posteriormente se recibe un</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código de confirmación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en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el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móvil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 	que se debes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introducir para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validar </a:t>
            </a:r>
            <a:r>
              <a:rPr lang="es-MX" sz="2400" b="1" dirty="0" smtClean="0">
                <a:solidFill>
                  <a:srgbClr val="000000"/>
                </a:solidFill>
                <a:effectLst>
                  <a:outerShdw blurRad="38100" dist="38100" dir="2700000" algn="tl">
                    <a:srgbClr val="000000">
                      <a:alpha val="43137"/>
                    </a:srgbClr>
                  </a:outerShdw>
                </a:effectLst>
                <a:latin typeface="Georgia" panose="02040502050405020303" pitchFamily="18" charset="0"/>
              </a:rPr>
              <a:t>la cuenta</a:t>
            </a:r>
            <a:endParaRPr lang="es-MX" sz="2400" b="1" dirty="0">
              <a:solidFill>
                <a:srgbClr val="000000"/>
              </a:solidFill>
              <a:effectLst>
                <a:outerShdw blurRad="38100" dist="38100" dir="2700000" algn="tl">
                  <a:srgbClr val="000000">
                    <a:alpha val="43137"/>
                  </a:srgbClr>
                </a:outerShdw>
              </a:effectLst>
              <a:latin typeface="Georgia" panose="02040502050405020303" pitchFamily="18" charset="0"/>
            </a:endParaRPr>
          </a:p>
          <a:p>
            <a:pPr lvl="1"/>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5. 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¡Y listo!</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 </a:t>
            </a:r>
            <a:r>
              <a:rPr lang="es-MX" sz="2400" dirty="0" smtClean="0">
                <a:solidFill>
                  <a:srgbClr val="000000"/>
                </a:solidFill>
                <a:effectLst>
                  <a:outerShdw blurRad="38100" dist="38100" dir="2700000" algn="tl">
                    <a:srgbClr val="000000">
                      <a:alpha val="43137"/>
                    </a:srgbClr>
                  </a:outerShdw>
                </a:effectLst>
                <a:latin typeface="Georgia" panose="02040502050405020303" pitchFamily="18" charset="0"/>
              </a:rPr>
              <a:t>   Ya se puedes </a:t>
            </a:r>
            <a:r>
              <a:rPr lang="es-MX" sz="2400" dirty="0">
                <a:solidFill>
                  <a:srgbClr val="000000"/>
                </a:solidFill>
                <a:effectLst>
                  <a:outerShdw blurRad="38100" dist="38100" dir="2700000" algn="tl">
                    <a:srgbClr val="000000">
                      <a:alpha val="43137"/>
                    </a:srgbClr>
                  </a:outerShdw>
                </a:effectLst>
                <a:latin typeface="Georgia" panose="02040502050405020303" pitchFamily="18" charset="0"/>
              </a:rPr>
              <a:t>chatear con la </a:t>
            </a:r>
            <a:r>
              <a:rPr lang="es-MX" sz="2400" b="1" dirty="0">
                <a:solidFill>
                  <a:srgbClr val="000000"/>
                </a:solidFill>
                <a:effectLst>
                  <a:outerShdw blurRad="38100" dist="38100" dir="2700000" algn="tl">
                    <a:srgbClr val="000000">
                      <a:alpha val="43137"/>
                    </a:srgbClr>
                  </a:outerShdw>
                </a:effectLst>
                <a:latin typeface="Georgia" panose="02040502050405020303" pitchFamily="18" charset="0"/>
              </a:rPr>
              <a:t>IA </a:t>
            </a:r>
            <a:endParaRPr lang="es-MX" sz="2400" b="1" i="0" dirty="0">
              <a:solidFill>
                <a:srgbClr val="000000"/>
              </a:solidFill>
              <a:effectLst>
                <a:outerShdw blurRad="38100" dist="38100" dir="2700000" algn="tl">
                  <a:srgbClr val="000000">
                    <a:alpha val="43137"/>
                  </a:srgbClr>
                </a:outerShdw>
              </a:effectLst>
              <a:latin typeface="Georgia" panose="02040502050405020303" pitchFamily="18" charset="0"/>
            </a:endParaRPr>
          </a:p>
        </p:txBody>
      </p:sp>
      <p:sp>
        <p:nvSpPr>
          <p:cNvPr id="4" name="CuadroTexto 3"/>
          <p:cNvSpPr txBox="1"/>
          <p:nvPr/>
        </p:nvSpPr>
        <p:spPr>
          <a:xfrm>
            <a:off x="428625" y="171450"/>
            <a:ext cx="9810750" cy="1015663"/>
          </a:xfrm>
          <a:prstGeom prst="rect">
            <a:avLst/>
          </a:prstGeom>
          <a:solidFill>
            <a:srgbClr val="C00000"/>
          </a:solidFill>
        </p:spPr>
        <p:txBody>
          <a:bodyPr wrap="square" rtlCol="0">
            <a:spAutoFit/>
          </a:bodyPr>
          <a:lstStyle/>
          <a:p>
            <a:pPr algn="ctr"/>
            <a:r>
              <a:rPr lang="es-AR" sz="3000" b="1" dirty="0" smtClean="0">
                <a:effectLst>
                  <a:outerShdw blurRad="38100" dist="38100" dir="2700000" algn="tl">
                    <a:srgbClr val="000000">
                      <a:alpha val="43137"/>
                    </a:srgbClr>
                  </a:outerShdw>
                </a:effectLst>
                <a:latin typeface="Georgia" panose="02040502050405020303" pitchFamily="18" charset="0"/>
              </a:rPr>
              <a:t>PROCEDIMIENTO PARA SUSCRIBIR UNA CUENTA EN CHATGPT</a:t>
            </a:r>
            <a:endParaRPr lang="es-MX" sz="3000" b="1" dirty="0">
              <a:effectLst>
                <a:outerShdw blurRad="38100" dist="38100" dir="2700000" algn="tl">
                  <a:srgbClr val="000000">
                    <a:alpha val="43137"/>
                  </a:srgbClr>
                </a:outerShdw>
              </a:effectLst>
              <a:latin typeface="Georgia" panose="02040502050405020303" pitchFamily="18" charset="0"/>
            </a:endParaRP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6" name="CuadroTexto 5"/>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14</a:t>
            </a:r>
            <a:endParaRPr lang="es-MX" dirty="0">
              <a:latin typeface="Arial Black" panose="020B0A04020102020204" pitchFamily="34" charset="0"/>
            </a:endParaRPr>
          </a:p>
        </p:txBody>
      </p:sp>
    </p:spTree>
    <p:extLst>
      <p:ext uri="{BB962C8B-B14F-4D97-AF65-F5344CB8AC3E}">
        <p14:creationId xmlns:p14="http://schemas.microsoft.com/office/powerpoint/2010/main" val="227792767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1000"/>
                                  </p:stCondLst>
                                  <p:iterate type="lt">
                                    <p:tmPct val="10000"/>
                                  </p:iterate>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licaciones de la inteligencia artificial en la educacio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76200"/>
            <a:ext cx="121607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610100" y="3943350"/>
            <a:ext cx="7581900" cy="2400657"/>
          </a:xfrm>
          <a:prstGeom prst="rect">
            <a:avLst/>
          </a:prstGeom>
          <a:solidFill>
            <a:srgbClr val="FF0000"/>
          </a:solidFill>
        </p:spPr>
        <p:txBody>
          <a:bodyPr wrap="square" rtlCol="0">
            <a:spAutoFit/>
          </a:bodyPr>
          <a:lstStyle/>
          <a:p>
            <a:pPr algn="ctr"/>
            <a:r>
              <a:rPr lang="es-AR" sz="5000" b="1" dirty="0" smtClean="0">
                <a:effectLst>
                  <a:outerShdw blurRad="38100" dist="38100" dir="2700000" algn="tl">
                    <a:srgbClr val="000000">
                      <a:alpha val="43137"/>
                    </a:srgbClr>
                  </a:outerShdw>
                </a:effectLst>
                <a:latin typeface="Georgia" panose="02040502050405020303" pitchFamily="18" charset="0"/>
              </a:rPr>
              <a:t>APLICACIONES DE    IA </a:t>
            </a:r>
            <a:r>
              <a:rPr lang="es-AR" sz="2400" b="1" dirty="0" smtClean="0">
                <a:effectLst>
                  <a:outerShdw blurRad="38100" dist="38100" dir="2700000" algn="tl">
                    <a:srgbClr val="000000">
                      <a:alpha val="43137"/>
                    </a:srgbClr>
                  </a:outerShdw>
                </a:effectLst>
                <a:latin typeface="Georgia" panose="02040502050405020303" pitchFamily="18" charset="0"/>
              </a:rPr>
              <a:t>(Inteligencia Artificial)   </a:t>
            </a:r>
            <a:r>
              <a:rPr lang="es-AR" sz="5000" b="1" dirty="0" smtClean="0">
                <a:effectLst>
                  <a:outerShdw blurRad="38100" dist="38100" dir="2700000" algn="tl">
                    <a:srgbClr val="000000">
                      <a:alpha val="43137"/>
                    </a:srgbClr>
                  </a:outerShdw>
                </a:effectLst>
                <a:latin typeface="Georgia" panose="02040502050405020303" pitchFamily="18" charset="0"/>
              </a:rPr>
              <a:t>EN EDUCACION</a:t>
            </a:r>
            <a:r>
              <a:rPr lang="es-AR" sz="4000" b="1" dirty="0" smtClean="0">
                <a:effectLst>
                  <a:outerShdw blurRad="38100" dist="38100" dir="2700000" algn="tl">
                    <a:srgbClr val="000000">
                      <a:alpha val="43137"/>
                    </a:srgbClr>
                  </a:outerShdw>
                </a:effectLst>
                <a:latin typeface="Georgia" panose="02040502050405020303" pitchFamily="18" charset="0"/>
              </a:rPr>
              <a:t> </a:t>
            </a:r>
            <a:endParaRPr lang="es-MX" sz="4000" b="1" dirty="0">
              <a:effectLst>
                <a:outerShdw blurRad="38100" dist="38100" dir="2700000" algn="tl">
                  <a:srgbClr val="000000">
                    <a:alpha val="43137"/>
                  </a:srgbClr>
                </a:outerShdw>
              </a:effectLst>
              <a:latin typeface="Georgia" panose="02040502050405020303" pitchFamily="18" charset="0"/>
            </a:endParaRPr>
          </a:p>
        </p:txBody>
      </p:sp>
      <p:pic>
        <p:nvPicPr>
          <p:cNvPr id="4" name="Imagen 3"/>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74987" y="37350"/>
            <a:ext cx="621102" cy="567915"/>
          </a:xfrm>
          <a:prstGeom prst="rect">
            <a:avLst/>
          </a:prstGeom>
        </p:spPr>
      </p:pic>
      <p:sp>
        <p:nvSpPr>
          <p:cNvPr id="5" name="CuadroTexto 4"/>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15</a:t>
            </a:r>
            <a:endParaRPr lang="es-MX" dirty="0">
              <a:latin typeface="Arial Black" panose="020B0A04020102020204" pitchFamily="34" charset="0"/>
            </a:endParaRPr>
          </a:p>
        </p:txBody>
      </p:sp>
    </p:spTree>
    <p:extLst>
      <p:ext uri="{BB962C8B-B14F-4D97-AF65-F5344CB8AC3E}">
        <p14:creationId xmlns:p14="http://schemas.microsoft.com/office/powerpoint/2010/main" val="295667091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3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TGP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163901" y="1122871"/>
            <a:ext cx="9767977" cy="5494487"/>
          </a:xfrm>
          <a:prstGeom prst="rect">
            <a:avLst/>
          </a:prstGeom>
        </p:spPr>
      </p:pic>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74987" y="37350"/>
            <a:ext cx="621102" cy="567915"/>
          </a:xfrm>
          <a:prstGeom prst="rect">
            <a:avLst/>
          </a:prstGeom>
        </p:spPr>
      </p:pic>
      <p:sp>
        <p:nvSpPr>
          <p:cNvPr id="6" name="CuadroTexto 5"/>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16</a:t>
            </a:r>
            <a:endParaRPr lang="es-MX" dirty="0">
              <a:latin typeface="Arial Black" panose="020B0A04020102020204" pitchFamily="34" charset="0"/>
            </a:endParaRPr>
          </a:p>
        </p:txBody>
      </p:sp>
      <p:sp>
        <p:nvSpPr>
          <p:cNvPr id="7" name="CuadroTexto 6"/>
          <p:cNvSpPr txBox="1"/>
          <p:nvPr/>
        </p:nvSpPr>
        <p:spPr>
          <a:xfrm>
            <a:off x="163901" y="383251"/>
            <a:ext cx="9767977" cy="1323439"/>
          </a:xfrm>
          <a:prstGeom prst="rect">
            <a:avLst/>
          </a:prstGeom>
          <a:solidFill>
            <a:srgbClr val="FF0000"/>
          </a:solidFill>
        </p:spPr>
        <p:txBody>
          <a:bodyPr wrap="square" rtlCol="0">
            <a:spAutoFit/>
          </a:bodyPr>
          <a:lstStyle/>
          <a:p>
            <a:pPr algn="ctr"/>
            <a:r>
              <a:rPr lang="es-AR" sz="4000" b="1" dirty="0" smtClean="0">
                <a:effectLst>
                  <a:outerShdw blurRad="38100" dist="38100" dir="2700000" algn="tl">
                    <a:srgbClr val="000000">
                      <a:alpha val="43137"/>
                    </a:srgbClr>
                  </a:outerShdw>
                </a:effectLst>
                <a:latin typeface="Georgia" panose="02040502050405020303" pitchFamily="18" charset="0"/>
              </a:rPr>
              <a:t>A TRAVÉS DE UNA PETICION (PROMPT)</a:t>
            </a:r>
            <a:endParaRPr lang="es-MX" sz="4000" b="1" dirty="0">
              <a:effectLst>
                <a:outerShdw blurRad="38100" dist="38100" dir="2700000" algn="tl">
                  <a:srgbClr val="000000">
                    <a:alpha val="43137"/>
                  </a:srgbClr>
                </a:outerShdw>
              </a:effectLst>
              <a:latin typeface="Georgia" panose="02040502050405020303" pitchFamily="18" charset="0"/>
            </a:endParaRPr>
          </a:p>
        </p:txBody>
      </p:sp>
      <p:sp>
        <p:nvSpPr>
          <p:cNvPr id="8" name="Rectángulo 7"/>
          <p:cNvSpPr/>
          <p:nvPr/>
        </p:nvSpPr>
        <p:spPr>
          <a:xfrm>
            <a:off x="8993731" y="2736287"/>
            <a:ext cx="2962511" cy="3046988"/>
          </a:xfrm>
          <a:prstGeom prst="rect">
            <a:avLst/>
          </a:prstGeom>
          <a:solidFill>
            <a:srgbClr val="002060"/>
          </a:solidFill>
        </p:spPr>
        <p:txBody>
          <a:bodyPr wrap="square">
            <a:spAutoFit/>
          </a:bodyPr>
          <a:lstStyle/>
          <a:p>
            <a:pPr algn="ctr"/>
            <a:r>
              <a:rPr lang="es-MX" sz="2400" dirty="0">
                <a:latin typeface="Georgia" panose="02040502050405020303" pitchFamily="18" charset="0"/>
                <a:ea typeface="Calibri" panose="020F0502020204030204" pitchFamily="34" charset="0"/>
              </a:rPr>
              <a:t>Un </a:t>
            </a:r>
            <a:r>
              <a:rPr lang="es-MX" sz="2400" b="1" dirty="0" smtClean="0">
                <a:latin typeface="Georgia" panose="02040502050405020303" pitchFamily="18" charset="0"/>
                <a:ea typeface="Calibri" panose="020F0502020204030204" pitchFamily="34" charset="0"/>
              </a:rPr>
              <a:t>PROMPt</a:t>
            </a:r>
            <a:r>
              <a:rPr lang="es-MX" sz="2400" dirty="0" smtClean="0">
                <a:latin typeface="Georgia" panose="02040502050405020303" pitchFamily="18" charset="0"/>
                <a:ea typeface="Calibri" panose="020F0502020204030204" pitchFamily="34" charset="0"/>
              </a:rPr>
              <a:t> </a:t>
            </a:r>
            <a:r>
              <a:rPr lang="es-MX" sz="2400" dirty="0">
                <a:latin typeface="Georgia" panose="02040502050405020303" pitchFamily="18" charset="0"/>
                <a:ea typeface="Calibri" panose="020F0502020204030204" pitchFamily="34" charset="0"/>
              </a:rPr>
              <a:t>es una frase o conjunto de frases que se utilizan para indicarle a la inteligencia artificial lo </a:t>
            </a:r>
            <a:r>
              <a:rPr lang="es-MX" sz="2400" b="1" dirty="0" smtClean="0">
                <a:latin typeface="Georgia" panose="02040502050405020303" pitchFamily="18" charset="0"/>
                <a:ea typeface="Calibri" panose="020F0502020204030204" pitchFamily="34" charset="0"/>
              </a:rPr>
              <a:t>qué </a:t>
            </a:r>
            <a:r>
              <a:rPr lang="es-MX" sz="2400" b="1" dirty="0">
                <a:latin typeface="Georgia" panose="02040502050405020303" pitchFamily="18" charset="0"/>
                <a:ea typeface="Calibri" panose="020F0502020204030204" pitchFamily="34" charset="0"/>
              </a:rPr>
              <a:t>queremos que genere </a:t>
            </a:r>
            <a:endParaRPr lang="es-MX" sz="2400" b="1" dirty="0">
              <a:latin typeface="Georgia" panose="02040502050405020303" pitchFamily="18" charset="0"/>
            </a:endParaRPr>
          </a:p>
        </p:txBody>
      </p:sp>
    </p:spTree>
    <p:extLst>
      <p:ext uri="{BB962C8B-B14F-4D97-AF65-F5344CB8AC3E}">
        <p14:creationId xmlns:p14="http://schemas.microsoft.com/office/powerpoint/2010/main" val="314173959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after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TGP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382059" y="1352550"/>
            <a:ext cx="8961965" cy="5041106"/>
          </a:xfrm>
          <a:prstGeom prst="rect">
            <a:avLst/>
          </a:prstGeom>
        </p:spPr>
      </p:pic>
      <p:sp>
        <p:nvSpPr>
          <p:cNvPr id="5" name="CuadroTexto 4"/>
          <p:cNvSpPr txBox="1"/>
          <p:nvPr/>
        </p:nvSpPr>
        <p:spPr>
          <a:xfrm>
            <a:off x="382058" y="44561"/>
            <a:ext cx="8961965" cy="1938992"/>
          </a:xfrm>
          <a:prstGeom prst="rect">
            <a:avLst/>
          </a:prstGeom>
          <a:solidFill>
            <a:srgbClr val="C00000"/>
          </a:solidFill>
        </p:spPr>
        <p:txBody>
          <a:bodyPr wrap="square" rtlCol="0">
            <a:spAutoFit/>
          </a:bodyPr>
          <a:lstStyle/>
          <a:p>
            <a:pPr algn="ctr"/>
            <a:r>
              <a:rPr lang="es-AR" sz="4000" dirty="0" smtClean="0">
                <a:effectLst>
                  <a:outerShdw blurRad="38100" dist="38100" dir="2700000" algn="tl">
                    <a:srgbClr val="000000">
                      <a:alpha val="43137"/>
                    </a:srgbClr>
                  </a:outerShdw>
                </a:effectLst>
                <a:latin typeface="Georgia" panose="02040502050405020303" pitchFamily="18" charset="0"/>
              </a:rPr>
              <a:t>APLICANDO UNA PETICIÓN </a:t>
            </a:r>
          </a:p>
          <a:p>
            <a:pPr algn="ctr"/>
            <a:r>
              <a:rPr lang="es-AR" sz="4000" dirty="0" smtClean="0">
                <a:effectLst>
                  <a:outerShdw blurRad="38100" dist="38100" dir="2700000" algn="tl">
                    <a:srgbClr val="000000">
                      <a:alpha val="43137"/>
                    </a:srgbClr>
                  </a:outerShdw>
                </a:effectLst>
                <a:latin typeface="Georgia" panose="02040502050405020303" pitchFamily="18" charset="0"/>
              </a:rPr>
              <a:t>DESDE LA </a:t>
            </a:r>
          </a:p>
          <a:p>
            <a:pPr algn="ctr"/>
            <a:r>
              <a:rPr lang="es-AR" sz="4000" b="1" dirty="0" smtClean="0">
                <a:effectLst>
                  <a:outerShdw blurRad="38100" dist="38100" dir="2700000" algn="tl">
                    <a:srgbClr val="000000">
                      <a:alpha val="43137"/>
                    </a:srgbClr>
                  </a:outerShdw>
                </a:effectLst>
                <a:latin typeface="Georgia" panose="02040502050405020303" pitchFamily="18" charset="0"/>
              </a:rPr>
              <a:t>PRUEBA APRENDER</a:t>
            </a:r>
            <a:endParaRPr lang="es-MX" sz="4000" b="1" dirty="0">
              <a:effectLst>
                <a:outerShdw blurRad="38100" dist="38100" dir="2700000" algn="tl">
                  <a:srgbClr val="000000">
                    <a:alpha val="43137"/>
                  </a:srgbClr>
                </a:outerShdw>
              </a:effectLst>
              <a:latin typeface="Georgia" panose="02040502050405020303" pitchFamily="18" charset="0"/>
            </a:endParaRPr>
          </a:p>
        </p:txBody>
      </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55937" y="44561"/>
            <a:ext cx="621102" cy="567915"/>
          </a:xfrm>
          <a:prstGeom prst="rect">
            <a:avLst/>
          </a:prstGeom>
        </p:spPr>
      </p:pic>
      <p:sp>
        <p:nvSpPr>
          <p:cNvPr id="7" name="CuadroTexto 6"/>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17</a:t>
            </a:r>
            <a:endParaRPr lang="es-MX" dirty="0">
              <a:latin typeface="Arial Black" panose="020B0A04020102020204" pitchFamily="34" charset="0"/>
            </a:endParaRPr>
          </a:p>
        </p:txBody>
      </p:sp>
      <p:pic>
        <p:nvPicPr>
          <p:cNvPr id="9" name="Imagen 8"/>
          <p:cNvPicPr>
            <a:picLocks noChangeAspect="1"/>
          </p:cNvPicPr>
          <p:nvPr/>
        </p:nvPicPr>
        <p:blipFill>
          <a:blip r:embed="rId6"/>
          <a:stretch>
            <a:fillRect/>
          </a:stretch>
        </p:blipFill>
        <p:spPr>
          <a:xfrm>
            <a:off x="7439024" y="730599"/>
            <a:ext cx="2581275" cy="507651"/>
          </a:xfrm>
          <a:prstGeom prst="rect">
            <a:avLst/>
          </a:prstGeom>
        </p:spPr>
      </p:pic>
      <p:sp>
        <p:nvSpPr>
          <p:cNvPr id="10" name="Rectángulo 9"/>
          <p:cNvSpPr/>
          <p:nvPr/>
        </p:nvSpPr>
        <p:spPr>
          <a:xfrm>
            <a:off x="9547288" y="1241613"/>
            <a:ext cx="2438400" cy="5262979"/>
          </a:xfrm>
          <a:prstGeom prst="rect">
            <a:avLst/>
          </a:prstGeom>
        </p:spPr>
        <p:txBody>
          <a:bodyPr wrap="square">
            <a:spAutoFit/>
          </a:bodyPr>
          <a:lstStyle/>
          <a:p>
            <a:pPr algn="ctr"/>
            <a:r>
              <a:rPr lang="es-MX" sz="2400" b="1" dirty="0">
                <a:solidFill>
                  <a:srgbClr val="FFFFFF"/>
                </a:solidFill>
                <a:latin typeface="Georgia" panose="02040502050405020303" pitchFamily="18" charset="0"/>
              </a:rPr>
              <a:t>Aprender</a:t>
            </a:r>
          </a:p>
          <a:p>
            <a:pPr algn="ctr"/>
            <a:r>
              <a:rPr lang="es-MX" sz="2400" dirty="0">
                <a:solidFill>
                  <a:srgbClr val="FFFFFF"/>
                </a:solidFill>
                <a:latin typeface="Georgia" panose="02040502050405020303" pitchFamily="18" charset="0"/>
              </a:rPr>
              <a:t>Es el dispositivo nacional de evaluación de los aprendizajes de los estudiantes y de sistematización de información acerca de algunas condiciones en las que ellos se desarrollan.</a:t>
            </a:r>
            <a:endParaRPr lang="es-MX" sz="2400" b="0" i="0" dirty="0">
              <a:solidFill>
                <a:srgbClr val="FFFFFF"/>
              </a:solidFill>
              <a:effectLst/>
              <a:latin typeface="Georgia" panose="02040502050405020303" pitchFamily="18" charset="0"/>
            </a:endParaRPr>
          </a:p>
        </p:txBody>
      </p:sp>
    </p:spTree>
    <p:extLst>
      <p:ext uri="{BB962C8B-B14F-4D97-AF65-F5344CB8AC3E}">
        <p14:creationId xmlns:p14="http://schemas.microsoft.com/office/powerpoint/2010/main" val="22753661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0" fill="hold"/>
                                        <p:tgtEl>
                                          <p:spTgt spid="9"/>
                                        </p:tgtEl>
                                        <p:attrNameLst>
                                          <p:attrName>ppt_w</p:attrName>
                                        </p:attrNameLst>
                                      </p:cBhvr>
                                      <p:tavLst>
                                        <p:tav tm="0">
                                          <p:val>
                                            <p:fltVal val="0"/>
                                          </p:val>
                                        </p:tav>
                                        <p:tav tm="100000">
                                          <p:val>
                                            <p:strVal val="#ppt_w"/>
                                          </p:val>
                                        </p:tav>
                                      </p:tavLst>
                                    </p:anim>
                                    <p:anim calcmode="lin" valueType="num">
                                      <p:cBhvr>
                                        <p:cTn id="13" dur="3000" fill="hold"/>
                                        <p:tgtEl>
                                          <p:spTgt spid="9"/>
                                        </p:tgtEl>
                                        <p:attrNameLst>
                                          <p:attrName>ppt_h</p:attrName>
                                        </p:attrNameLst>
                                      </p:cBhvr>
                                      <p:tavLst>
                                        <p:tav tm="0">
                                          <p:val>
                                            <p:fltVal val="0"/>
                                          </p:val>
                                        </p:tav>
                                        <p:tav tm="100000">
                                          <p:val>
                                            <p:strVal val="#ppt_h"/>
                                          </p:val>
                                        </p:tav>
                                      </p:tavLst>
                                    </p:anim>
                                    <p:animEffect transition="in" filter="fade">
                                      <p:cBhvr>
                                        <p:cTn id="14" dur="3000"/>
                                        <p:tgtEl>
                                          <p:spTgt spid="9"/>
                                        </p:tgtEl>
                                      </p:cBhvr>
                                    </p:animEffect>
                                  </p:childTnLst>
                                </p:cTn>
                              </p:par>
                            </p:childTnLst>
                          </p:cTn>
                        </p:par>
                        <p:par>
                          <p:cTn id="15" fill="hold">
                            <p:stCondLst>
                              <p:cond delay="30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video>
              <p:cMediaNode vol="80000">
                <p:cTn id="24" fill="hold" display="0">
                  <p:stCondLst>
                    <p:cond delay="indefinite"/>
                  </p:stCondLst>
                </p:cTn>
                <p:tgtEl>
                  <p:spTgt spid="4"/>
                </p:tgtEl>
              </p:cMediaNode>
            </p:video>
          </p:childTnLst>
        </p:cTn>
      </p:par>
    </p:tnLst>
    <p:bldLst>
      <p:bldP spid="5"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HATGPT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contrast="40000"/>
          </a:blip>
          <a:stretch>
            <a:fillRect/>
          </a:stretch>
        </p:blipFill>
        <p:spPr>
          <a:xfrm>
            <a:off x="-1" y="675639"/>
            <a:ext cx="9705975" cy="5586310"/>
          </a:xfrm>
          <a:prstGeom prst="rect">
            <a:avLst/>
          </a:prstGeom>
        </p:spPr>
      </p:pic>
      <p:sp>
        <p:nvSpPr>
          <p:cNvPr id="6" name="CuadroTexto 5"/>
          <p:cNvSpPr txBox="1"/>
          <p:nvPr/>
        </p:nvSpPr>
        <p:spPr>
          <a:xfrm>
            <a:off x="42862" y="198585"/>
            <a:ext cx="8307892" cy="1323439"/>
          </a:xfrm>
          <a:prstGeom prst="rect">
            <a:avLst/>
          </a:prstGeom>
          <a:solidFill>
            <a:srgbClr val="C00000"/>
          </a:solidFill>
        </p:spPr>
        <p:txBody>
          <a:bodyPr wrap="square" rtlCol="0">
            <a:spAutoFit/>
          </a:bodyPr>
          <a:lstStyle/>
          <a:p>
            <a:pPr algn="ctr"/>
            <a:r>
              <a:rPr lang="es-AR" sz="3000" b="1" dirty="0" smtClean="0">
                <a:effectLst>
                  <a:outerShdw blurRad="38100" dist="38100" dir="2700000" algn="tl">
                    <a:srgbClr val="000000">
                      <a:alpha val="43137"/>
                    </a:srgbClr>
                  </a:outerShdw>
                </a:effectLst>
                <a:latin typeface="Georgia" panose="02040502050405020303" pitchFamily="18" charset="0"/>
              </a:rPr>
              <a:t>   </a:t>
            </a:r>
            <a:r>
              <a:rPr lang="es-AR" sz="4000" b="1" dirty="0" smtClean="0">
                <a:effectLst>
                  <a:outerShdw blurRad="38100" dist="38100" dir="2700000" algn="tl">
                    <a:srgbClr val="000000">
                      <a:alpha val="43137"/>
                    </a:srgbClr>
                  </a:outerShdw>
                </a:effectLst>
                <a:latin typeface="Georgia" panose="02040502050405020303" pitchFamily="18" charset="0"/>
              </a:rPr>
              <a:t>ALUCINACIONES DE DATOS DEL CHATBOT  DE  CHATGPT   </a:t>
            </a:r>
            <a:endParaRPr lang="es-MX" sz="4000" b="1" dirty="0">
              <a:effectLst>
                <a:outerShdw blurRad="38100" dist="38100" dir="2700000" algn="tl">
                  <a:srgbClr val="000000">
                    <a:alpha val="43137"/>
                  </a:srgbClr>
                </a:outerShdw>
              </a:effectLst>
              <a:latin typeface="Georgia" panose="02040502050405020303" pitchFamily="18" charset="0"/>
            </a:endParaRPr>
          </a:p>
        </p:txBody>
      </p:sp>
      <p:sp>
        <p:nvSpPr>
          <p:cNvPr id="5" name="Rectángulo 4"/>
          <p:cNvSpPr/>
          <p:nvPr/>
        </p:nvSpPr>
        <p:spPr>
          <a:xfrm>
            <a:off x="8424284" y="198585"/>
            <a:ext cx="3667528" cy="3416320"/>
          </a:xfrm>
          <a:prstGeom prst="rect">
            <a:avLst/>
          </a:prstGeom>
          <a:solidFill>
            <a:srgbClr val="C00000"/>
          </a:solidFill>
        </p:spPr>
        <p:txBody>
          <a:bodyPr wrap="square">
            <a:spAutoFit/>
          </a:bodyPr>
          <a:lstStyle/>
          <a:p>
            <a:pPr algn="just"/>
            <a:r>
              <a:rPr lang="es-MX" sz="2400" dirty="0">
                <a:solidFill>
                  <a:srgbClr val="E2EEFF"/>
                </a:solidFill>
                <a:latin typeface="Georgia" panose="02040502050405020303" pitchFamily="18" charset="0"/>
              </a:rPr>
              <a:t>El </a:t>
            </a:r>
            <a:r>
              <a:rPr lang="es-MX" sz="2400" b="1" dirty="0">
                <a:solidFill>
                  <a:srgbClr val="E2EEFF"/>
                </a:solidFill>
                <a:latin typeface="Georgia" panose="02040502050405020303" pitchFamily="18" charset="0"/>
              </a:rPr>
              <a:t>m.c.m.</a:t>
            </a:r>
            <a:r>
              <a:rPr lang="es-MX" sz="2400" dirty="0">
                <a:solidFill>
                  <a:srgbClr val="BDC1C6"/>
                </a:solidFill>
                <a:latin typeface="Georgia" panose="02040502050405020303" pitchFamily="18" charset="0"/>
              </a:rPr>
              <a:t> </a:t>
            </a:r>
            <a:endParaRPr lang="es-MX" sz="2400" dirty="0" smtClean="0">
              <a:solidFill>
                <a:srgbClr val="BDC1C6"/>
              </a:solidFill>
              <a:latin typeface="Georgia" panose="02040502050405020303" pitchFamily="18" charset="0"/>
            </a:endParaRPr>
          </a:p>
          <a:p>
            <a:pPr algn="just"/>
            <a:r>
              <a:rPr lang="es-MX" sz="2400" dirty="0" smtClean="0">
                <a:solidFill>
                  <a:srgbClr val="E2EEFF"/>
                </a:solidFill>
                <a:latin typeface="Georgia" panose="02040502050405020303" pitchFamily="18" charset="0"/>
              </a:rPr>
              <a:t>se </a:t>
            </a:r>
            <a:r>
              <a:rPr lang="es-MX" sz="2400" dirty="0">
                <a:solidFill>
                  <a:srgbClr val="E2EEFF"/>
                </a:solidFill>
                <a:latin typeface="Georgia" panose="02040502050405020303" pitchFamily="18" charset="0"/>
              </a:rPr>
              <a:t>calcula </a:t>
            </a:r>
            <a:endParaRPr lang="es-MX" sz="2400" dirty="0" smtClean="0">
              <a:solidFill>
                <a:srgbClr val="E2EEFF"/>
              </a:solidFill>
              <a:latin typeface="Georgia" panose="02040502050405020303" pitchFamily="18" charset="0"/>
            </a:endParaRPr>
          </a:p>
          <a:p>
            <a:pPr algn="just"/>
            <a:r>
              <a:rPr lang="es-MX" sz="2400" dirty="0" smtClean="0">
                <a:solidFill>
                  <a:srgbClr val="E2EEFF"/>
                </a:solidFill>
                <a:latin typeface="Georgia" panose="02040502050405020303" pitchFamily="18" charset="0"/>
              </a:rPr>
              <a:t>multiplicando </a:t>
            </a:r>
            <a:r>
              <a:rPr lang="es-MX" sz="2400" dirty="0">
                <a:solidFill>
                  <a:srgbClr val="E2EEFF"/>
                </a:solidFill>
                <a:latin typeface="Georgia" panose="02040502050405020303" pitchFamily="18" charset="0"/>
              </a:rPr>
              <a:t>los factores </a:t>
            </a:r>
            <a:r>
              <a:rPr lang="es-MX" sz="2400" i="1" dirty="0">
                <a:solidFill>
                  <a:srgbClr val="E2EEFF"/>
                </a:solidFill>
                <a:latin typeface="Georgia" panose="02040502050405020303" pitchFamily="18" charset="0"/>
              </a:rPr>
              <a:t>«comunes y no comunes al mayor exponente» </a:t>
            </a:r>
            <a:r>
              <a:rPr lang="es-MX" sz="2400" dirty="0">
                <a:solidFill>
                  <a:srgbClr val="E2EEFF"/>
                </a:solidFill>
                <a:latin typeface="Georgia" panose="02040502050405020303" pitchFamily="18" charset="0"/>
              </a:rPr>
              <a:t>y el </a:t>
            </a:r>
            <a:r>
              <a:rPr lang="es-MX" sz="2400" b="1" dirty="0">
                <a:solidFill>
                  <a:srgbClr val="E2EEFF"/>
                </a:solidFill>
                <a:latin typeface="Georgia" panose="02040502050405020303" pitchFamily="18" charset="0"/>
              </a:rPr>
              <a:t>M.C.D</a:t>
            </a:r>
            <a:r>
              <a:rPr lang="es-MX" sz="2400" dirty="0">
                <a:solidFill>
                  <a:srgbClr val="E2EEFF"/>
                </a:solidFill>
                <a:latin typeface="Georgia" panose="02040502050405020303" pitchFamily="18" charset="0"/>
              </a:rPr>
              <a:t>.</a:t>
            </a:r>
            <a:r>
              <a:rPr lang="es-MX" sz="2400" dirty="0">
                <a:solidFill>
                  <a:srgbClr val="BDC1C6"/>
                </a:solidFill>
                <a:latin typeface="Georgia" panose="02040502050405020303" pitchFamily="18" charset="0"/>
              </a:rPr>
              <a:t> </a:t>
            </a:r>
            <a:r>
              <a:rPr lang="es-MX" sz="2400" dirty="0">
                <a:solidFill>
                  <a:srgbClr val="E2EEFF"/>
                </a:solidFill>
                <a:latin typeface="Georgia" panose="02040502050405020303" pitchFamily="18" charset="0"/>
              </a:rPr>
              <a:t>se calcula multiplicando los factores </a:t>
            </a:r>
            <a:r>
              <a:rPr lang="es-MX" sz="2400" i="1" dirty="0">
                <a:solidFill>
                  <a:srgbClr val="E2EEFF"/>
                </a:solidFill>
                <a:latin typeface="Georgia" panose="02040502050405020303" pitchFamily="18" charset="0"/>
              </a:rPr>
              <a:t>«comunes al menor exponente»</a:t>
            </a:r>
            <a:r>
              <a:rPr lang="es-MX" sz="2400" i="1" dirty="0">
                <a:solidFill>
                  <a:srgbClr val="BDC1C6"/>
                </a:solidFill>
                <a:latin typeface="Georgia" panose="02040502050405020303" pitchFamily="18" charset="0"/>
              </a:rPr>
              <a:t>.</a:t>
            </a:r>
            <a:endParaRPr lang="es-MX" sz="2400" i="1" dirty="0">
              <a:latin typeface="Georgia" panose="02040502050405020303" pitchFamily="18" charset="0"/>
            </a:endParaRPr>
          </a:p>
        </p:txBody>
      </p:sp>
      <p:sp>
        <p:nvSpPr>
          <p:cNvPr id="4" name="CuadroTexto 3"/>
          <p:cNvSpPr txBox="1"/>
          <p:nvPr/>
        </p:nvSpPr>
        <p:spPr>
          <a:xfrm>
            <a:off x="7431591" y="4061347"/>
            <a:ext cx="4631646" cy="2677656"/>
          </a:xfrm>
          <a:prstGeom prst="rect">
            <a:avLst/>
          </a:prstGeom>
          <a:solidFill>
            <a:srgbClr val="002060"/>
          </a:solidFill>
        </p:spPr>
        <p:txBody>
          <a:bodyPr wrap="square" rtlCol="0">
            <a:spAutoFit/>
          </a:bodyPr>
          <a:lstStyle/>
          <a:p>
            <a:r>
              <a:rPr lang="es-AR" sz="2400" dirty="0" smtClean="0">
                <a:latin typeface="Georgia" panose="02040502050405020303" pitchFamily="18" charset="0"/>
              </a:rPr>
              <a:t>Obtener el </a:t>
            </a:r>
            <a:r>
              <a:rPr lang="es-AR" sz="2400" b="1" dirty="0" smtClean="0">
                <a:latin typeface="Georgia" panose="02040502050405020303" pitchFamily="18" charset="0"/>
              </a:rPr>
              <a:t>MCD</a:t>
            </a:r>
            <a:r>
              <a:rPr lang="es-AR" sz="2400" dirty="0" smtClean="0">
                <a:latin typeface="Georgia" panose="02040502050405020303" pitchFamily="18" charset="0"/>
              </a:rPr>
              <a:t> y el </a:t>
            </a:r>
            <a:r>
              <a:rPr lang="es-AR" sz="2400" b="1" dirty="0" smtClean="0">
                <a:latin typeface="Georgia" panose="02040502050405020303" pitchFamily="18" charset="0"/>
              </a:rPr>
              <a:t>mcm</a:t>
            </a:r>
            <a:r>
              <a:rPr lang="es-AR" sz="2400" dirty="0" smtClean="0">
                <a:latin typeface="Georgia" panose="02040502050405020303" pitchFamily="18" charset="0"/>
              </a:rPr>
              <a:t> de 36  157  1548 </a:t>
            </a:r>
          </a:p>
          <a:p>
            <a:pPr lvl="1"/>
            <a:r>
              <a:rPr lang="es-AR" sz="2400" dirty="0" smtClean="0">
                <a:latin typeface="Georgia" panose="02040502050405020303" pitchFamily="18" charset="0"/>
              </a:rPr>
              <a:t>  36 = 2 ^2 * 3^2 </a:t>
            </a:r>
          </a:p>
          <a:p>
            <a:pPr lvl="1"/>
            <a:r>
              <a:rPr lang="es-AR" sz="2400" dirty="0" smtClean="0">
                <a:latin typeface="Georgia" panose="02040502050405020303" pitchFamily="18" charset="0"/>
              </a:rPr>
              <a:t> 157= 157</a:t>
            </a:r>
          </a:p>
          <a:p>
            <a:pPr lvl="1"/>
            <a:r>
              <a:rPr lang="es-AR" sz="2400" dirty="0" smtClean="0">
                <a:latin typeface="Georgia" panose="02040502050405020303" pitchFamily="18" charset="0"/>
              </a:rPr>
              <a:t>1548= 2^2 * 3^2 * 43</a:t>
            </a:r>
          </a:p>
          <a:p>
            <a:r>
              <a:rPr lang="es-AR" sz="2400" b="1" dirty="0" smtClean="0">
                <a:latin typeface="Georgia" panose="02040502050405020303" pitchFamily="18" charset="0"/>
              </a:rPr>
              <a:t>mcm =</a:t>
            </a:r>
            <a:r>
              <a:rPr lang="es-AR" sz="2400" dirty="0" smtClean="0">
                <a:latin typeface="Georgia" panose="02040502050405020303" pitchFamily="18" charset="0"/>
              </a:rPr>
              <a:t> </a:t>
            </a:r>
            <a:r>
              <a:rPr lang="es-AR" sz="2400" dirty="0">
                <a:latin typeface="Georgia" panose="02040502050405020303" pitchFamily="18" charset="0"/>
              </a:rPr>
              <a:t>2^2 * 3^2 * </a:t>
            </a:r>
            <a:r>
              <a:rPr lang="es-AR" sz="2400" dirty="0" smtClean="0">
                <a:latin typeface="Georgia" panose="02040502050405020303" pitchFamily="18" charset="0"/>
              </a:rPr>
              <a:t>43 * 157</a:t>
            </a:r>
          </a:p>
          <a:p>
            <a:r>
              <a:rPr lang="es-AR" sz="2400" b="1" dirty="0" smtClean="0">
                <a:latin typeface="Georgia" panose="02040502050405020303" pitchFamily="18" charset="0"/>
              </a:rPr>
              <a:t>MCD = </a:t>
            </a:r>
            <a:r>
              <a:rPr lang="es-AR" sz="2400" dirty="0" smtClean="0">
                <a:latin typeface="Georgia" panose="02040502050405020303" pitchFamily="18" charset="0"/>
              </a:rPr>
              <a:t>1</a:t>
            </a:r>
            <a:endParaRPr lang="es-AR" sz="2400" dirty="0">
              <a:latin typeface="Georgia" panose="02040502050405020303" pitchFamily="18" charset="0"/>
            </a:endParaRPr>
          </a:p>
        </p:txBody>
      </p:sp>
      <p:sp>
        <p:nvSpPr>
          <p:cNvPr id="10" name="CuadroTexto 9"/>
          <p:cNvSpPr txBox="1"/>
          <p:nvPr/>
        </p:nvSpPr>
        <p:spPr>
          <a:xfrm>
            <a:off x="6143626" y="4457700"/>
            <a:ext cx="704850" cy="461665"/>
          </a:xfrm>
          <a:prstGeom prst="rect">
            <a:avLst/>
          </a:prstGeom>
          <a:solidFill>
            <a:srgbClr val="002060"/>
          </a:solidFill>
        </p:spPr>
        <p:txBody>
          <a:bodyPr wrap="square" rtlCol="0">
            <a:spAutoFit/>
          </a:bodyPr>
          <a:lstStyle/>
          <a:p>
            <a:r>
              <a:rPr lang="es-AR" sz="2400" b="1" dirty="0" smtClean="0">
                <a:latin typeface="Arial" panose="020B0604020202020204" pitchFamily="34" charset="0"/>
                <a:cs typeface="Arial" panose="020B0604020202020204" pitchFamily="34" charset="0"/>
              </a:rPr>
              <a:t>924</a:t>
            </a:r>
            <a:endParaRPr lang="es-MX" sz="2400" b="1" dirty="0">
              <a:latin typeface="Arial" panose="020B0604020202020204" pitchFamily="34" charset="0"/>
              <a:cs typeface="Arial" panose="020B0604020202020204" pitchFamily="34" charset="0"/>
            </a:endParaRPr>
          </a:p>
        </p:txBody>
      </p:sp>
      <p:cxnSp>
        <p:nvCxnSpPr>
          <p:cNvPr id="12" name="Conector recto de flecha 11"/>
          <p:cNvCxnSpPr/>
          <p:nvPr/>
        </p:nvCxnSpPr>
        <p:spPr>
          <a:xfrm flipH="1">
            <a:off x="4781550" y="4705350"/>
            <a:ext cx="1352550" cy="29527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55937" y="0"/>
            <a:ext cx="621102" cy="564851"/>
          </a:xfrm>
          <a:prstGeom prst="rect">
            <a:avLst/>
          </a:prstGeom>
        </p:spPr>
      </p:pic>
      <p:sp>
        <p:nvSpPr>
          <p:cNvPr id="8" name="CuadroTexto 7"/>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18</a:t>
            </a:r>
            <a:endParaRPr lang="es-MX" dirty="0">
              <a:latin typeface="Arial Black" panose="020B0A04020102020204" pitchFamily="34" charset="0"/>
            </a:endParaRPr>
          </a:p>
        </p:txBody>
      </p:sp>
    </p:spTree>
    <p:extLst>
      <p:ext uri="{BB962C8B-B14F-4D97-AF65-F5344CB8AC3E}">
        <p14:creationId xmlns:p14="http://schemas.microsoft.com/office/powerpoint/2010/main" val="7183536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000" fill="hold"/>
                                        <p:tgtEl>
                                          <p:spTgt spid="6"/>
                                        </p:tgtEl>
                                        <p:attrNameLst>
                                          <p:attrName>ppt_w</p:attrName>
                                        </p:attrNameLst>
                                      </p:cBhvr>
                                      <p:tavLst>
                                        <p:tav tm="0">
                                          <p:val>
                                            <p:fltVal val="0"/>
                                          </p:val>
                                        </p:tav>
                                        <p:tav tm="100000">
                                          <p:val>
                                            <p:strVal val="#ppt_w"/>
                                          </p:val>
                                        </p:tav>
                                      </p:tavLst>
                                    </p:anim>
                                    <p:anim calcmode="lin" valueType="num">
                                      <p:cBhvr>
                                        <p:cTn id="8" dur="3000" fill="hold"/>
                                        <p:tgtEl>
                                          <p:spTgt spid="6"/>
                                        </p:tgtEl>
                                        <p:attrNameLst>
                                          <p:attrName>ppt_h</p:attrName>
                                        </p:attrNameLst>
                                      </p:cBhvr>
                                      <p:tavLst>
                                        <p:tav tm="0">
                                          <p:val>
                                            <p:fltVal val="0"/>
                                          </p:val>
                                        </p:tav>
                                        <p:tav tm="100000">
                                          <p:val>
                                            <p:strVal val="#ppt_h"/>
                                          </p:val>
                                        </p:tav>
                                      </p:tavLst>
                                    </p:anim>
                                    <p:animEffect transition="in" filter="fade">
                                      <p:cBhvr>
                                        <p:cTn id="9" dur="3000"/>
                                        <p:tgtEl>
                                          <p:spTgt spid="6"/>
                                        </p:tgtEl>
                                      </p:cBhvr>
                                    </p:animEffect>
                                  </p:childTnLst>
                                </p:cTn>
                              </p:par>
                            </p:childTnLst>
                          </p:cTn>
                        </p:par>
                        <p:par>
                          <p:cTn id="10" fill="hold">
                            <p:stCondLst>
                              <p:cond delay="3000"/>
                            </p:stCondLst>
                            <p:childTnLst>
                              <p:par>
                                <p:cTn id="11" presetID="22" presetClass="entr" presetSubtype="8" fill="hold" grpId="0" nodeType="after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10000"/>
                                  </p:iterate>
                                  <p:childTnLst>
                                    <p:set>
                                      <p:cBhvr>
                                        <p:cTn id="20" dur="1" fill="hold">
                                          <p:stCondLst>
                                            <p:cond delay="0"/>
                                          </p:stCondLst>
                                        </p:cTn>
                                        <p:tgtEl>
                                          <p:spTgt spid="10">
                                            <p:txEl>
                                              <p:charRg st="4294967295" end="4294967295"/>
                                            </p:txEl>
                                          </p:spTgt>
                                        </p:tgtEl>
                                        <p:attrNameLst>
                                          <p:attrName>style.visibility</p:attrName>
                                        </p:attrNameLst>
                                      </p:cBhvr>
                                      <p:to>
                                        <p:strVal val="visible"/>
                                      </p:to>
                                    </p:set>
                                    <p:animEffect transition="in" filter="wipe(left)">
                                      <p:cBhvr>
                                        <p:cTn id="21" dur="500"/>
                                        <p:tgtEl>
                                          <p:spTgt spid="10">
                                            <p:txEl>
                                              <p:charRg st="4294967295" end="4294967295"/>
                                            </p:txEl>
                                          </p:spTgt>
                                        </p:tgtEl>
                                      </p:cBhvr>
                                    </p:animEffect>
                                  </p:childTnLst>
                                </p:cTn>
                              </p:par>
                              <p:par>
                                <p:cTn id="22" presetID="22" presetClass="entr" presetSubtype="2" repeatCount="3000" fill="remove"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7"/>
                </p:tgtEl>
              </p:cMediaNode>
            </p:video>
          </p:childTnLst>
        </p:cTn>
      </p:par>
    </p:tnLst>
    <p:bldLst>
      <p:bldP spid="6" grpId="0" animBg="1"/>
      <p:bldP spid="5" grpId="0" animBg="1"/>
      <p:bldP spid="4" grpId="0" animBg="1"/>
      <p:bldP spid="10"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ATGPT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849" y="875108"/>
            <a:ext cx="11744325" cy="5582841"/>
          </a:xfrm>
          <a:prstGeom prst="rect">
            <a:avLst/>
          </a:prstGeom>
        </p:spPr>
      </p:pic>
      <p:sp>
        <p:nvSpPr>
          <p:cNvPr id="5" name="CuadroTexto 4"/>
          <p:cNvSpPr txBox="1"/>
          <p:nvPr/>
        </p:nvSpPr>
        <p:spPr>
          <a:xfrm>
            <a:off x="200025" y="31451"/>
            <a:ext cx="10255912" cy="2169825"/>
          </a:xfrm>
          <a:prstGeom prst="rect">
            <a:avLst/>
          </a:prstGeom>
          <a:solidFill>
            <a:srgbClr val="C00000"/>
          </a:solidFill>
        </p:spPr>
        <p:txBody>
          <a:bodyPr wrap="square" rtlCol="0">
            <a:spAutoFit/>
          </a:bodyPr>
          <a:lstStyle/>
          <a:p>
            <a:pPr algn="ctr"/>
            <a:r>
              <a:rPr lang="es-AR" sz="4500" b="1" dirty="0" smtClean="0">
                <a:effectLst>
                  <a:outerShdw blurRad="38100" dist="38100" dir="2700000" algn="tl">
                    <a:srgbClr val="000000">
                      <a:alpha val="43137"/>
                    </a:srgbClr>
                  </a:outerShdw>
                </a:effectLst>
                <a:latin typeface="Georgia" panose="02040502050405020303" pitchFamily="18" charset="0"/>
              </a:rPr>
              <a:t>CORRIGIENDO LAS ALUCINACIONES DE DATOS  A CHATGPT</a:t>
            </a:r>
            <a:endParaRPr lang="es-MX" sz="4500" b="1" dirty="0">
              <a:effectLst>
                <a:outerShdw blurRad="38100" dist="38100" dir="2700000" algn="tl">
                  <a:srgbClr val="000000">
                    <a:alpha val="43137"/>
                  </a:srgbClr>
                </a:outerShdw>
              </a:effectLst>
              <a:latin typeface="Georgia" panose="02040502050405020303" pitchFamily="18" charset="0"/>
            </a:endParaRPr>
          </a:p>
        </p:txBody>
      </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55937" y="31451"/>
            <a:ext cx="621102" cy="567915"/>
          </a:xfrm>
          <a:prstGeom prst="rect">
            <a:avLst/>
          </a:prstGeom>
        </p:spPr>
      </p:pic>
      <p:sp>
        <p:nvSpPr>
          <p:cNvPr id="7" name="CuadroTexto 6"/>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19</a:t>
            </a:r>
            <a:endParaRPr lang="es-MX" dirty="0">
              <a:latin typeface="Arial Black" panose="020B0A04020102020204" pitchFamily="34" charset="0"/>
            </a:endParaRPr>
          </a:p>
        </p:txBody>
      </p:sp>
    </p:spTree>
    <p:extLst>
      <p:ext uri="{BB962C8B-B14F-4D97-AF65-F5344CB8AC3E}">
        <p14:creationId xmlns:p14="http://schemas.microsoft.com/office/powerpoint/2010/main" val="33559869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3000" fill="hold"/>
                                        <p:tgtEl>
                                          <p:spTgt spid="5"/>
                                        </p:tgtEl>
                                        <p:attrNameLst>
                                          <p:attrName>ppt_w</p:attrName>
                                        </p:attrNameLst>
                                      </p:cBhvr>
                                      <p:tavLst>
                                        <p:tav tm="0">
                                          <p:val>
                                            <p:fltVal val="0"/>
                                          </p:val>
                                        </p:tav>
                                        <p:tav tm="100000">
                                          <p:val>
                                            <p:strVal val="#ppt_w"/>
                                          </p:val>
                                        </p:tav>
                                      </p:tavLst>
                                    </p:anim>
                                    <p:anim calcmode="lin" valueType="num">
                                      <p:cBhvr>
                                        <p:cTn id="8" dur="3000" fill="hold"/>
                                        <p:tgtEl>
                                          <p:spTgt spid="5"/>
                                        </p:tgtEl>
                                        <p:attrNameLst>
                                          <p:attrName>ppt_h</p:attrName>
                                        </p:attrNameLst>
                                      </p:cBhvr>
                                      <p:tavLst>
                                        <p:tav tm="0">
                                          <p:val>
                                            <p:fltVal val="0"/>
                                          </p:val>
                                        </p:tav>
                                        <p:tav tm="100000">
                                          <p:val>
                                            <p:strVal val="#ppt_h"/>
                                          </p:val>
                                        </p:tav>
                                      </p:tavLst>
                                    </p:anim>
                                    <p:animEffect transition="in" filter="fade">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fill="hold" display="0">
                  <p:stCondLst>
                    <p:cond delay="indefinite"/>
                  </p:stCondLst>
                </p:cTn>
                <p:tgtEl>
                  <p:spTgt spid="4"/>
                </p:tgtEl>
              </p:cMediaNode>
            </p:vide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n Introduction to ChatGPT: Understanding the Power of OpenAI's Model"/>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952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61913" y="117894"/>
            <a:ext cx="12068175" cy="2862322"/>
          </a:xfrm>
          <a:prstGeom prst="rect">
            <a:avLst/>
          </a:prstGeom>
          <a:solidFill>
            <a:srgbClr val="002060"/>
          </a:solidFill>
        </p:spPr>
        <p:txBody>
          <a:bodyPr wrap="square" rtlCol="0">
            <a:spAutoFit/>
          </a:bodyPr>
          <a:lstStyle/>
          <a:p>
            <a:pPr algn="just">
              <a:lnSpc>
                <a:spcPct val="120000"/>
              </a:lnSpc>
            </a:pPr>
            <a:r>
              <a:rPr lang="es-MX" sz="3000" dirty="0" smtClean="0">
                <a:effectLst>
                  <a:outerShdw blurRad="38100" dist="38100" dir="2700000" algn="tl">
                    <a:srgbClr val="000000">
                      <a:alpha val="43137"/>
                    </a:srgbClr>
                  </a:outerShdw>
                </a:effectLst>
                <a:latin typeface="Georgia" panose="02040502050405020303" pitchFamily="18" charset="0"/>
              </a:rPr>
              <a:t>	Las </a:t>
            </a:r>
            <a:r>
              <a:rPr lang="es-MX" sz="3000" dirty="0">
                <a:effectLst>
                  <a:outerShdw blurRad="38100" dist="38100" dir="2700000" algn="tl">
                    <a:srgbClr val="000000">
                      <a:alpha val="43137"/>
                    </a:srgbClr>
                  </a:outerShdw>
                </a:effectLst>
                <a:latin typeface="Georgia" panose="02040502050405020303" pitchFamily="18" charset="0"/>
              </a:rPr>
              <a:t>componentes de la </a:t>
            </a:r>
            <a:r>
              <a:rPr lang="es-MX" sz="3000" b="1" dirty="0">
                <a:effectLst>
                  <a:outerShdw blurRad="38100" dist="38100" dir="2700000" algn="tl">
                    <a:srgbClr val="000000">
                      <a:alpha val="43137"/>
                    </a:srgbClr>
                  </a:outerShdw>
                </a:effectLst>
                <a:latin typeface="Georgia" panose="02040502050405020303" pitchFamily="18" charset="0"/>
              </a:rPr>
              <a:t>Inteligencia Artificial</a:t>
            </a:r>
            <a:r>
              <a:rPr lang="es-MX" sz="3000" dirty="0">
                <a:effectLst>
                  <a:outerShdw blurRad="38100" dist="38100" dir="2700000" algn="tl">
                    <a:srgbClr val="000000">
                      <a:alpha val="43137"/>
                    </a:srgbClr>
                  </a:outerShdw>
                </a:effectLst>
                <a:latin typeface="Georgia" panose="02040502050405020303" pitchFamily="18" charset="0"/>
              </a:rPr>
              <a:t> </a:t>
            </a:r>
            <a:r>
              <a:rPr lang="es-MX" sz="3000" dirty="0" smtClean="0">
                <a:effectLst>
                  <a:outerShdw blurRad="38100" dist="38100" dir="2700000" algn="tl">
                    <a:srgbClr val="000000">
                      <a:alpha val="43137"/>
                    </a:srgbClr>
                  </a:outerShdw>
                </a:effectLst>
                <a:latin typeface="Georgia" panose="02040502050405020303" pitchFamily="18" charset="0"/>
              </a:rPr>
              <a:t>son</a:t>
            </a:r>
          </a:p>
          <a:p>
            <a:pPr algn="just">
              <a:lnSpc>
                <a:spcPct val="120000"/>
              </a:lnSpc>
            </a:pPr>
            <a:r>
              <a:rPr lang="es-MX" sz="3000" i="1" dirty="0" smtClean="0">
                <a:effectLst>
                  <a:outerShdw blurRad="38100" dist="38100" dir="2700000" algn="tl">
                    <a:srgbClr val="000000">
                      <a:alpha val="43137"/>
                    </a:srgbClr>
                  </a:outerShdw>
                </a:effectLst>
                <a:latin typeface="Georgia" panose="02040502050405020303" pitchFamily="18" charset="0"/>
              </a:rPr>
              <a:t>sistemas </a:t>
            </a:r>
            <a:r>
              <a:rPr lang="es-MX" sz="3000" i="1" dirty="0">
                <a:effectLst>
                  <a:outerShdw blurRad="38100" dist="38100" dir="2700000" algn="tl">
                    <a:srgbClr val="000000">
                      <a:alpha val="43137"/>
                    </a:srgbClr>
                  </a:outerShdw>
                </a:effectLst>
                <a:latin typeface="Georgia" panose="02040502050405020303" pitchFamily="18" charset="0"/>
              </a:rPr>
              <a:t>informáticos</a:t>
            </a:r>
            <a:r>
              <a:rPr lang="es-MX" sz="3000" dirty="0">
                <a:effectLst>
                  <a:outerShdw blurRad="38100" dist="38100" dir="2700000" algn="tl">
                    <a:srgbClr val="000000">
                      <a:alpha val="43137"/>
                    </a:srgbClr>
                  </a:outerShdw>
                </a:effectLst>
                <a:latin typeface="Georgia" panose="02040502050405020303" pitchFamily="18" charset="0"/>
              </a:rPr>
              <a:t> que buscan </a:t>
            </a:r>
            <a:r>
              <a:rPr lang="es-MX" sz="3000" b="1" u="sng" dirty="0">
                <a:effectLst>
                  <a:outerShdw blurRad="38100" dist="38100" dir="2700000" algn="tl">
                    <a:srgbClr val="000000">
                      <a:alpha val="43137"/>
                    </a:srgbClr>
                  </a:outerShdw>
                </a:effectLst>
                <a:latin typeface="Georgia" panose="02040502050405020303" pitchFamily="18" charset="0"/>
              </a:rPr>
              <a:t>imitar la </a:t>
            </a:r>
            <a:r>
              <a:rPr lang="es-MX" sz="3000" b="1" u="sng" dirty="0" smtClean="0">
                <a:effectLst>
                  <a:outerShdw blurRad="38100" dist="38100" dir="2700000" algn="tl">
                    <a:srgbClr val="000000">
                      <a:alpha val="43137"/>
                    </a:srgbClr>
                  </a:outerShdw>
                </a:effectLst>
                <a:latin typeface="Georgia" panose="02040502050405020303" pitchFamily="18" charset="0"/>
              </a:rPr>
              <a:t>función</a:t>
            </a:r>
          </a:p>
          <a:p>
            <a:pPr algn="just">
              <a:lnSpc>
                <a:spcPct val="120000"/>
              </a:lnSpc>
            </a:pPr>
            <a:r>
              <a:rPr lang="es-MX" sz="3000" b="1" u="sng" dirty="0" smtClean="0">
                <a:effectLst>
                  <a:outerShdw blurRad="38100" dist="38100" dir="2700000" algn="tl">
                    <a:srgbClr val="000000">
                      <a:alpha val="43137"/>
                    </a:srgbClr>
                  </a:outerShdw>
                </a:effectLst>
                <a:latin typeface="Georgia" panose="02040502050405020303" pitchFamily="18" charset="0"/>
              </a:rPr>
              <a:t>cognitiva </a:t>
            </a:r>
            <a:r>
              <a:rPr lang="es-MX" sz="3000" b="1" u="sng" dirty="0">
                <a:effectLst>
                  <a:outerShdw blurRad="38100" dist="38100" dir="2700000" algn="tl">
                    <a:srgbClr val="000000">
                      <a:alpha val="43137"/>
                    </a:srgbClr>
                  </a:outerShdw>
                </a:effectLst>
                <a:latin typeface="Georgia" panose="02040502050405020303" pitchFamily="18" charset="0"/>
              </a:rPr>
              <a:t>humana</a:t>
            </a:r>
            <a:r>
              <a:rPr lang="es-MX" sz="3000" dirty="0">
                <a:effectLst>
                  <a:outerShdw blurRad="38100" dist="38100" dir="2700000" algn="tl">
                    <a:srgbClr val="000000">
                      <a:alpha val="43137"/>
                    </a:srgbClr>
                  </a:outerShdw>
                </a:effectLst>
                <a:latin typeface="Georgia" panose="02040502050405020303" pitchFamily="18" charset="0"/>
              </a:rPr>
              <a:t> a través de equipos informáticos, procesadores y </a:t>
            </a:r>
            <a:r>
              <a:rPr lang="es-MX" sz="3000" dirty="0" smtClean="0">
                <a:effectLst>
                  <a:outerShdw blurRad="38100" dist="38100" dir="2700000" algn="tl">
                    <a:srgbClr val="000000">
                      <a:alpha val="43137"/>
                    </a:srgbClr>
                  </a:outerShdw>
                </a:effectLst>
                <a:latin typeface="Georgia" panose="02040502050405020303" pitchFamily="18" charset="0"/>
              </a:rPr>
              <a:t>softwares </a:t>
            </a:r>
            <a:r>
              <a:rPr lang="es-MX" sz="3000" dirty="0">
                <a:effectLst>
                  <a:outerShdw blurRad="38100" dist="38100" dir="2700000" algn="tl">
                    <a:srgbClr val="000000">
                      <a:alpha val="43137"/>
                    </a:srgbClr>
                  </a:outerShdw>
                </a:effectLst>
                <a:latin typeface="Georgia" panose="02040502050405020303" pitchFamily="18" charset="0"/>
              </a:rPr>
              <a:t>(programas digitales)…  con el objetivo de </a:t>
            </a:r>
            <a:r>
              <a:rPr lang="es-MX" sz="3000" b="1" i="1" dirty="0">
                <a:effectLst>
                  <a:outerShdw blurRad="38100" dist="38100" dir="2700000" algn="tl">
                    <a:srgbClr val="000000">
                      <a:alpha val="43137"/>
                    </a:srgbClr>
                  </a:outerShdw>
                </a:effectLst>
                <a:latin typeface="Georgia" panose="02040502050405020303" pitchFamily="18" charset="0"/>
              </a:rPr>
              <a:t>realizar tareas de procesamiento </a:t>
            </a:r>
            <a:r>
              <a:rPr lang="es-MX" sz="3000" b="1" i="1" dirty="0" smtClean="0">
                <a:effectLst>
                  <a:outerShdw blurRad="38100" dist="38100" dir="2700000" algn="tl">
                    <a:srgbClr val="000000">
                      <a:alpha val="43137"/>
                    </a:srgbClr>
                  </a:outerShdw>
                </a:effectLst>
                <a:latin typeface="Georgia" panose="02040502050405020303" pitchFamily="18" charset="0"/>
              </a:rPr>
              <a:t> y </a:t>
            </a:r>
            <a:r>
              <a:rPr lang="es-MX" sz="3000" b="1" i="1" dirty="0">
                <a:effectLst>
                  <a:outerShdw blurRad="38100" dist="38100" dir="2700000" algn="tl">
                    <a:srgbClr val="000000">
                      <a:alpha val="43137"/>
                    </a:srgbClr>
                  </a:outerShdw>
                </a:effectLst>
                <a:latin typeface="Georgia" panose="02040502050405020303" pitchFamily="18" charset="0"/>
              </a:rPr>
              <a:t>análisis de datos</a:t>
            </a:r>
            <a:r>
              <a:rPr lang="es-MX" sz="3000" dirty="0">
                <a:effectLst>
                  <a:outerShdw blurRad="38100" dist="38100" dir="2700000" algn="tl">
                    <a:srgbClr val="000000">
                      <a:alpha val="43137"/>
                    </a:srgbClr>
                  </a:outerShdw>
                </a:effectLst>
                <a:latin typeface="Georgia" panose="02040502050405020303" pitchFamily="18" charset="0"/>
              </a:rPr>
              <a:t>.</a:t>
            </a:r>
          </a:p>
        </p:txBody>
      </p:sp>
      <p:pic>
        <p:nvPicPr>
          <p:cNvPr id="5" name="Picture 2" descr="Robot trabajando en computadora entre personas.  Maschine escribiendo en el teclado en la oficina.  Equipo de TI del futuro.  trabajador futurista.  Trabajo humanoide en call center.  Trabajo de apoyo.  Concepto de venta."/>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163" t="12854" r="13523"/>
          <a:stretch/>
        </p:blipFill>
        <p:spPr bwMode="auto">
          <a:xfrm>
            <a:off x="8201025" y="3836800"/>
            <a:ext cx="3810000" cy="2794419"/>
          </a:xfrm>
          <a:prstGeom prst="rect">
            <a:avLst/>
          </a:prstGeom>
          <a:noFill/>
          <a:ln>
            <a:no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6">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8" name="CuadroTexto 7"/>
          <p:cNvSpPr txBox="1"/>
          <p:nvPr/>
        </p:nvSpPr>
        <p:spPr>
          <a:xfrm>
            <a:off x="10463843" y="793630"/>
            <a:ext cx="621102" cy="369332"/>
          </a:xfrm>
          <a:prstGeom prst="rect">
            <a:avLst/>
          </a:prstGeom>
          <a:noFill/>
        </p:spPr>
        <p:txBody>
          <a:bodyPr wrap="square" rtlCol="0">
            <a:spAutoFit/>
          </a:bodyPr>
          <a:lstStyle/>
          <a:p>
            <a:pPr algn="ctr"/>
            <a:r>
              <a:rPr lang="es-AR" dirty="0">
                <a:latin typeface="Arial Black" panose="020B0A04020102020204" pitchFamily="34" charset="0"/>
              </a:rPr>
              <a:t>2</a:t>
            </a:r>
            <a:endParaRPr lang="es-MX" dirty="0">
              <a:latin typeface="Arial Black" panose="020B0A04020102020204" pitchFamily="34" charset="0"/>
            </a:endParaRPr>
          </a:p>
        </p:txBody>
      </p:sp>
    </p:spTree>
    <p:extLst>
      <p:ext uri="{BB962C8B-B14F-4D97-AF65-F5344CB8AC3E}">
        <p14:creationId xmlns:p14="http://schemas.microsoft.com/office/powerpoint/2010/main" val="83091227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0" fill="hold"/>
                                        <p:tgtEl>
                                          <p:spTgt spid="1028"/>
                                        </p:tgtEl>
                                        <p:attrNameLst>
                                          <p:attrName>ppt_w</p:attrName>
                                        </p:attrNameLst>
                                      </p:cBhvr>
                                      <p:tavLst>
                                        <p:tav tm="0">
                                          <p:val>
                                            <p:fltVal val="0"/>
                                          </p:val>
                                        </p:tav>
                                        <p:tav tm="100000">
                                          <p:val>
                                            <p:strVal val="#ppt_w"/>
                                          </p:val>
                                        </p:tav>
                                      </p:tavLst>
                                    </p:anim>
                                    <p:anim calcmode="lin" valueType="num">
                                      <p:cBhvr>
                                        <p:cTn id="8" dur="5000" fill="hold"/>
                                        <p:tgtEl>
                                          <p:spTgt spid="1028"/>
                                        </p:tgtEl>
                                        <p:attrNameLst>
                                          <p:attrName>ppt_h</p:attrName>
                                        </p:attrNameLst>
                                      </p:cBhvr>
                                      <p:tavLst>
                                        <p:tav tm="0">
                                          <p:val>
                                            <p:fltVal val="0"/>
                                          </p:val>
                                        </p:tav>
                                        <p:tav tm="100000">
                                          <p:val>
                                            <p:strVal val="#ppt_h"/>
                                          </p:val>
                                        </p:tav>
                                      </p:tavLst>
                                    </p:anim>
                                    <p:animEffect transition="in" filter="fade">
                                      <p:cBhvr>
                                        <p:cTn id="9" dur="5000"/>
                                        <p:tgtEl>
                                          <p:spTgt spid="1028"/>
                                        </p:tgtEl>
                                      </p:cBhvr>
                                    </p:animEffect>
                                  </p:childTnLst>
                                </p:cTn>
                              </p:par>
                              <p:par>
                                <p:cTn id="10" presetID="22"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3000"/>
                                        <p:tgtEl>
                                          <p:spTgt spid="5"/>
                                        </p:tgtEl>
                                      </p:cBhvr>
                                    </p:animEffect>
                                  </p:childTnLst>
                                </p:cTn>
                              </p:par>
                            </p:childTnLst>
                          </p:cTn>
                        </p:par>
                        <p:par>
                          <p:cTn id="13" fill="hold">
                            <p:stCondLst>
                              <p:cond delay="50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0"/>
            <a:ext cx="10448926" cy="6858000"/>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55937" y="31451"/>
            <a:ext cx="621102" cy="567915"/>
          </a:xfrm>
          <a:prstGeom prst="rect">
            <a:avLst/>
          </a:prstGeom>
        </p:spPr>
      </p:pic>
      <p:sp>
        <p:nvSpPr>
          <p:cNvPr id="6" name="CuadroTexto 5"/>
          <p:cNvSpPr txBox="1"/>
          <p:nvPr/>
        </p:nvSpPr>
        <p:spPr>
          <a:xfrm>
            <a:off x="10455937" y="675639"/>
            <a:ext cx="621102" cy="369332"/>
          </a:xfrm>
          <a:prstGeom prst="rect">
            <a:avLst/>
          </a:prstGeom>
          <a:noFill/>
        </p:spPr>
        <p:txBody>
          <a:bodyPr wrap="square" rtlCol="0">
            <a:spAutoFit/>
          </a:bodyPr>
          <a:lstStyle/>
          <a:p>
            <a:pPr algn="ctr"/>
            <a:r>
              <a:rPr lang="es-AR" dirty="0" smtClean="0">
                <a:latin typeface="Arial Black" panose="020B0A04020102020204" pitchFamily="34" charset="0"/>
              </a:rPr>
              <a:t>20</a:t>
            </a:r>
            <a:endParaRPr lang="es-MX" dirty="0">
              <a:latin typeface="Arial Black" panose="020B0A04020102020204" pitchFamily="34" charset="0"/>
            </a:endParaRPr>
          </a:p>
        </p:txBody>
      </p:sp>
    </p:spTree>
    <p:extLst>
      <p:ext uri="{BB962C8B-B14F-4D97-AF65-F5344CB8AC3E}">
        <p14:creationId xmlns:p14="http://schemas.microsoft.com/office/powerpoint/2010/main" val="3062650025"/>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seño de Imagen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4444" y="734185"/>
            <a:ext cx="9752247" cy="5485639"/>
          </a:xfrm>
          <a:prstGeom prst="rect">
            <a:avLst/>
          </a:prstGeom>
        </p:spPr>
      </p:pic>
      <p:sp>
        <p:nvSpPr>
          <p:cNvPr id="5" name="Rectángulo 4"/>
          <p:cNvSpPr/>
          <p:nvPr/>
        </p:nvSpPr>
        <p:spPr>
          <a:xfrm>
            <a:off x="180974" y="4082487"/>
            <a:ext cx="4010025" cy="2068195"/>
          </a:xfrm>
          <a:prstGeom prst="rect">
            <a:avLst/>
          </a:prstGeom>
          <a:solidFill>
            <a:srgbClr val="002060"/>
          </a:solidFill>
        </p:spPr>
        <p:txBody>
          <a:bodyPr wrap="square">
            <a:spAutoFit/>
          </a:bodyPr>
          <a:lstStyle/>
          <a:p>
            <a:pPr algn="just">
              <a:lnSpc>
                <a:spcPct val="107000"/>
              </a:lnSpc>
              <a:spcAft>
                <a:spcPts val="800"/>
              </a:spcAft>
            </a:pPr>
            <a:r>
              <a:rPr lang="es-MX" sz="2400" dirty="0">
                <a:latin typeface="Georgia" panose="02040502050405020303" pitchFamily="18" charset="0"/>
                <a:ea typeface="Calibri" panose="020F0502020204030204" pitchFamily="34" charset="0"/>
                <a:cs typeface="Times New Roman" panose="02020603050405020304" pitchFamily="18" charset="0"/>
              </a:rPr>
              <a:t>Se pueden crear distintas categorías, hasta </a:t>
            </a:r>
            <a:r>
              <a:rPr lang="es-MX" sz="2400" b="1" dirty="0">
                <a:latin typeface="Georgia" panose="02040502050405020303" pitchFamily="18" charset="0"/>
                <a:ea typeface="Calibri" panose="020F0502020204030204" pitchFamily="34" charset="0"/>
                <a:cs typeface="Times New Roman" panose="02020603050405020304" pitchFamily="18" charset="0"/>
              </a:rPr>
              <a:t>3 capas en cada imagen </a:t>
            </a:r>
            <a:r>
              <a:rPr lang="es-MX" sz="2400" dirty="0">
                <a:latin typeface="Georgia" panose="02040502050405020303" pitchFamily="18" charset="0"/>
                <a:ea typeface="Calibri" panose="020F0502020204030204" pitchFamily="34" charset="0"/>
                <a:cs typeface="Times New Roman" panose="02020603050405020304" pitchFamily="18" charset="0"/>
              </a:rPr>
              <a:t>y además tiene diferentes </a:t>
            </a:r>
            <a:r>
              <a:rPr lang="es-MX" sz="2400" dirty="0" smtClean="0">
                <a:latin typeface="Georgia" panose="02040502050405020303" pitchFamily="18" charset="0"/>
                <a:ea typeface="Calibri" panose="020F0502020204030204" pitchFamily="34" charset="0"/>
                <a:cs typeface="Times New Roman" panose="02020603050405020304" pitchFamily="18" charset="0"/>
              </a:rPr>
              <a:t>estilos </a:t>
            </a:r>
            <a:r>
              <a:rPr lang="es-MX" sz="2400" dirty="0">
                <a:latin typeface="Georgia" panose="02040502050405020303" pitchFamily="18" charset="0"/>
                <a:ea typeface="Calibri" panose="020F0502020204030204" pitchFamily="34" charset="0"/>
                <a:cs typeface="Times New Roman" panose="02020603050405020304" pitchFamily="18" charset="0"/>
              </a:rPr>
              <a:t>de dibujo. </a:t>
            </a:r>
            <a:r>
              <a:rPr lang="es-MX" sz="2400" b="1" dirty="0">
                <a:latin typeface="Georgia" panose="02040502050405020303" pitchFamily="18" charset="0"/>
                <a:ea typeface="Calibri" panose="020F0502020204030204" pitchFamily="34" charset="0"/>
                <a:cs typeface="Times New Roman" panose="02020603050405020304" pitchFamily="18" charset="0"/>
              </a:rPr>
              <a:t>Muy completa</a:t>
            </a:r>
            <a:r>
              <a:rPr lang="es-MX" sz="2400" dirty="0">
                <a:latin typeface="Georgia" panose="02040502050405020303" pitchFamily="18" charset="0"/>
                <a:ea typeface="Calibri" panose="020F0502020204030204" pitchFamily="34" charset="0"/>
                <a:cs typeface="Times New Roman" panose="02020603050405020304" pitchFamily="18" charset="0"/>
              </a:rPr>
              <a:t>.</a:t>
            </a:r>
            <a:endParaRPr lang="es-MX" sz="2400" dirty="0"/>
          </a:p>
        </p:txBody>
      </p:sp>
      <p:sp>
        <p:nvSpPr>
          <p:cNvPr id="4" name="Rectángulo 3"/>
          <p:cNvSpPr/>
          <p:nvPr/>
        </p:nvSpPr>
        <p:spPr>
          <a:xfrm>
            <a:off x="180974" y="141069"/>
            <a:ext cx="10229851" cy="1277850"/>
          </a:xfrm>
          <a:prstGeom prst="rect">
            <a:avLst/>
          </a:prstGeom>
          <a:solidFill>
            <a:srgbClr val="C00000"/>
          </a:solidFill>
        </p:spPr>
        <p:txBody>
          <a:bodyPr wrap="square">
            <a:spAutoFit/>
          </a:bodyPr>
          <a:lstStyle/>
          <a:p>
            <a:pPr algn="just">
              <a:lnSpc>
                <a:spcPct val="107000"/>
              </a:lnSpc>
              <a:spcAft>
                <a:spcPts val="800"/>
              </a:spcAft>
            </a:pPr>
            <a:r>
              <a:rPr lang="es-MX" sz="2400" b="1" dirty="0">
                <a:latin typeface="Georgia" panose="02040502050405020303" pitchFamily="18" charset="0"/>
                <a:ea typeface="Calibri" panose="020F0502020204030204" pitchFamily="34" charset="0"/>
                <a:cs typeface="Times New Roman" panose="02020603050405020304" pitchFamily="18" charset="0"/>
              </a:rPr>
              <a:t>Deep Dream Generator:</a:t>
            </a:r>
            <a:r>
              <a:rPr lang="es-MX" sz="2400" dirty="0">
                <a:latin typeface="Georgia" panose="02040502050405020303" pitchFamily="18" charset="0"/>
                <a:ea typeface="Calibri" panose="020F0502020204030204" pitchFamily="34" charset="0"/>
                <a:cs typeface="Times New Roman" panose="02020603050405020304" pitchFamily="18" charset="0"/>
              </a:rPr>
              <a:t> </a:t>
            </a:r>
            <a:r>
              <a:rPr lang="es-MX" sz="2400" b="1" dirty="0">
                <a:latin typeface="Georgia" panose="02040502050405020303" pitchFamily="18" charset="0"/>
                <a:ea typeface="Calibri" panose="020F0502020204030204" pitchFamily="34" charset="0"/>
                <a:cs typeface="Times New Roman" panose="02020603050405020304" pitchFamily="18" charset="0"/>
              </a:rPr>
              <a:t>IA</a:t>
            </a:r>
            <a:r>
              <a:rPr lang="es-MX" sz="2400" dirty="0">
                <a:latin typeface="Georgia" panose="02040502050405020303" pitchFamily="18" charset="0"/>
                <a:ea typeface="Calibri" panose="020F0502020204030204" pitchFamily="34" charset="0"/>
                <a:cs typeface="Times New Roman" panose="02020603050405020304" pitchFamily="18" charset="0"/>
              </a:rPr>
              <a:t> para </a:t>
            </a:r>
            <a:r>
              <a:rPr lang="es-MX" sz="2400" b="1" dirty="0">
                <a:latin typeface="Georgia" panose="02040502050405020303" pitchFamily="18" charset="0"/>
                <a:ea typeface="Calibri" panose="020F0502020204030204" pitchFamily="34" charset="0"/>
                <a:cs typeface="Times New Roman" panose="02020603050405020304" pitchFamily="18" charset="0"/>
              </a:rPr>
              <a:t>generar imágenes </a:t>
            </a:r>
            <a:r>
              <a:rPr lang="es-MX" sz="2400" dirty="0">
                <a:latin typeface="Georgia" panose="02040502050405020303" pitchFamily="18" charset="0"/>
                <a:ea typeface="Calibri" panose="020F0502020204030204" pitchFamily="34" charset="0"/>
                <a:cs typeface="Times New Roman" panose="02020603050405020304" pitchFamily="18" charset="0"/>
              </a:rPr>
              <a:t>más utilizadas, capaz de </a:t>
            </a:r>
            <a:r>
              <a:rPr lang="es-MX" sz="2400" b="1" dirty="0">
                <a:latin typeface="Georgia" panose="02040502050405020303" pitchFamily="18" charset="0"/>
                <a:ea typeface="Calibri" panose="020F0502020204030204" pitchFamily="34" charset="0"/>
                <a:cs typeface="Times New Roman" panose="02020603050405020304" pitchFamily="18" charset="0"/>
              </a:rPr>
              <a:t>crear diseños muy </a:t>
            </a:r>
            <a:r>
              <a:rPr lang="es-MX" sz="2400" b="1" dirty="0" smtClean="0">
                <a:latin typeface="Georgia" panose="02040502050405020303" pitchFamily="18" charset="0"/>
                <a:ea typeface="Calibri" panose="020F0502020204030204" pitchFamily="34" charset="0"/>
                <a:cs typeface="Times New Roman" panose="02020603050405020304" pitchFamily="18" charset="0"/>
              </a:rPr>
              <a:t>realistas </a:t>
            </a:r>
            <a:r>
              <a:rPr lang="es-MX" sz="2400" dirty="0">
                <a:latin typeface="Georgia" panose="02040502050405020303" pitchFamily="18" charset="0"/>
                <a:ea typeface="Calibri" panose="020F0502020204030204" pitchFamily="34" charset="0"/>
                <a:cs typeface="Times New Roman" panose="02020603050405020304" pitchFamily="18" charset="0"/>
              </a:rPr>
              <a:t>gracias a su red neural </a:t>
            </a:r>
            <a:r>
              <a:rPr lang="es-MX" sz="2400" b="1" dirty="0">
                <a:latin typeface="Georgia" panose="02040502050405020303" pitchFamily="18" charset="0"/>
                <a:ea typeface="Calibri" panose="020F0502020204030204" pitchFamily="34" charset="0"/>
                <a:cs typeface="Times New Roman" panose="02020603050405020304" pitchFamily="18" charset="0"/>
              </a:rPr>
              <a:t>entrenada con millones de imágenes. </a:t>
            </a:r>
            <a:endParaRPr lang="es-MX" sz="2400" b="1" dirty="0" smtClean="0">
              <a:latin typeface="Georgia" panose="02040502050405020303" pitchFamily="18" charset="0"/>
              <a:ea typeface="Calibri" panose="020F0502020204030204" pitchFamily="34" charset="0"/>
              <a:cs typeface="Times New Roman" panose="02020603050405020304" pitchFamily="18" charset="0"/>
            </a:endParaRPr>
          </a:p>
        </p:txBody>
      </p:sp>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55937" y="31451"/>
            <a:ext cx="621102" cy="567915"/>
          </a:xfrm>
          <a:prstGeom prst="rect">
            <a:avLst/>
          </a:prstGeom>
        </p:spPr>
      </p:pic>
      <p:sp>
        <p:nvSpPr>
          <p:cNvPr id="8" name="CuadroTexto 7"/>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21</a:t>
            </a:r>
            <a:endParaRPr lang="es-MX" dirty="0">
              <a:latin typeface="Arial Black" panose="020B0A04020102020204" pitchFamily="34" charset="0"/>
            </a:endParaRPr>
          </a:p>
        </p:txBody>
      </p:sp>
    </p:spTree>
    <p:extLst>
      <p:ext uri="{BB962C8B-B14F-4D97-AF65-F5344CB8AC3E}">
        <p14:creationId xmlns:p14="http://schemas.microsoft.com/office/powerpoint/2010/main" val="373803385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72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6"/>
                </p:tgtEl>
              </p:cMediaNode>
            </p:video>
          </p:childTnLst>
        </p:cTn>
      </p:par>
    </p:tnLst>
    <p:bldLst>
      <p:bldP spid="5"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seño de Imagenes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6711" y="947619"/>
            <a:ext cx="9839325" cy="5534620"/>
          </a:xfrm>
          <a:prstGeom prst="rect">
            <a:avLst/>
          </a:prstGeom>
        </p:spPr>
      </p:pic>
      <p:sp>
        <p:nvSpPr>
          <p:cNvPr id="5" name="CuadroTexto 4"/>
          <p:cNvSpPr txBox="1"/>
          <p:nvPr/>
        </p:nvSpPr>
        <p:spPr>
          <a:xfrm>
            <a:off x="161925" y="199430"/>
            <a:ext cx="10210799" cy="1323439"/>
          </a:xfrm>
          <a:prstGeom prst="rect">
            <a:avLst/>
          </a:prstGeom>
          <a:solidFill>
            <a:srgbClr val="FF0000"/>
          </a:solidFill>
        </p:spPr>
        <p:txBody>
          <a:bodyPr wrap="square" rtlCol="0">
            <a:spAutoFit/>
          </a:bodyPr>
          <a:lstStyle/>
          <a:p>
            <a:pPr algn="ctr"/>
            <a:r>
              <a:rPr lang="es-MX" sz="4000" b="1" dirty="0" smtClean="0">
                <a:latin typeface="Georgia" panose="02040502050405020303" pitchFamily="18" charset="0"/>
                <a:ea typeface="Calibri" panose="020F0502020204030204" pitchFamily="34" charset="0"/>
                <a:cs typeface="Times New Roman" panose="02020603050405020304" pitchFamily="18" charset="0"/>
              </a:rPr>
              <a:t>Generando diferentes imágenes con la IA de Deep </a:t>
            </a:r>
            <a:r>
              <a:rPr lang="es-MX" sz="4000" b="1" dirty="0">
                <a:latin typeface="Georgia" panose="02040502050405020303" pitchFamily="18" charset="0"/>
                <a:ea typeface="Calibri" panose="020F0502020204030204" pitchFamily="34" charset="0"/>
                <a:cs typeface="Times New Roman" panose="02020603050405020304" pitchFamily="18" charset="0"/>
              </a:rPr>
              <a:t>Dream Generator</a:t>
            </a:r>
            <a:endParaRPr lang="es-MX" sz="4000" dirty="0"/>
          </a:p>
        </p:txBody>
      </p:sp>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55937" y="31451"/>
            <a:ext cx="621102" cy="567915"/>
          </a:xfrm>
          <a:prstGeom prst="rect">
            <a:avLst/>
          </a:prstGeom>
        </p:spPr>
      </p:pic>
      <p:sp>
        <p:nvSpPr>
          <p:cNvPr id="7" name="CuadroTexto 6"/>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22</a:t>
            </a:r>
            <a:endParaRPr lang="es-MX" dirty="0">
              <a:latin typeface="Arial Black" panose="020B0A04020102020204" pitchFamily="34" charset="0"/>
            </a:endParaRPr>
          </a:p>
        </p:txBody>
      </p:sp>
      <p:sp>
        <p:nvSpPr>
          <p:cNvPr id="8" name="CuadroTexto 7"/>
          <p:cNvSpPr txBox="1"/>
          <p:nvPr/>
        </p:nvSpPr>
        <p:spPr>
          <a:xfrm>
            <a:off x="0" y="4505325"/>
            <a:ext cx="2057400" cy="1200329"/>
          </a:xfrm>
          <a:prstGeom prst="rect">
            <a:avLst/>
          </a:prstGeom>
          <a:noFill/>
        </p:spPr>
        <p:txBody>
          <a:bodyPr wrap="square" rtlCol="0">
            <a:spAutoFit/>
          </a:bodyPr>
          <a:lstStyle/>
          <a:p>
            <a:r>
              <a:rPr lang="es-AR" sz="2400" b="1" dirty="0" smtClean="0">
                <a:latin typeface="Georgia" panose="02040502050405020303" pitchFamily="18" charset="0"/>
              </a:rPr>
              <a:t>IMÁGENES DE SERES HUMANOS </a:t>
            </a:r>
            <a:endParaRPr lang="es-MX" sz="2400" b="1" dirty="0">
              <a:latin typeface="Georgia" panose="02040502050405020303" pitchFamily="18" charset="0"/>
            </a:endParaRPr>
          </a:p>
        </p:txBody>
      </p:sp>
      <p:sp>
        <p:nvSpPr>
          <p:cNvPr id="9" name="CuadroTexto 8"/>
          <p:cNvSpPr txBox="1"/>
          <p:nvPr/>
        </p:nvSpPr>
        <p:spPr>
          <a:xfrm>
            <a:off x="9477375" y="4505324"/>
            <a:ext cx="2628364" cy="1200329"/>
          </a:xfrm>
          <a:prstGeom prst="rect">
            <a:avLst/>
          </a:prstGeom>
          <a:noFill/>
        </p:spPr>
        <p:txBody>
          <a:bodyPr wrap="square" rtlCol="0">
            <a:spAutoFit/>
          </a:bodyPr>
          <a:lstStyle/>
          <a:p>
            <a:pPr algn="ctr"/>
            <a:r>
              <a:rPr lang="es-AR" sz="2400" b="1" dirty="0" smtClean="0">
                <a:latin typeface="Georgia" panose="02040502050405020303" pitchFamily="18" charset="0"/>
              </a:rPr>
              <a:t>IMÁGENES DE ENTES INANIMADOS</a:t>
            </a:r>
            <a:endParaRPr lang="es-MX" sz="2400" b="1" dirty="0">
              <a:latin typeface="Georgia" panose="02040502050405020303" pitchFamily="18" charset="0"/>
            </a:endParaRPr>
          </a:p>
        </p:txBody>
      </p:sp>
    </p:spTree>
    <p:extLst>
      <p:ext uri="{BB962C8B-B14F-4D97-AF65-F5344CB8AC3E}">
        <p14:creationId xmlns:p14="http://schemas.microsoft.com/office/powerpoint/2010/main" val="1277813194"/>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0"/>
                                        <p:tgtEl>
                                          <p:spTgt spid="5"/>
                                        </p:tgtEl>
                                      </p:cBhvr>
                                    </p:animEffect>
                                  </p:childTnLst>
                                </p:cTn>
                              </p:par>
                            </p:childTnLst>
                          </p:cTn>
                        </p:par>
                        <p:par>
                          <p:cTn id="8" fill="hold">
                            <p:stCondLst>
                              <p:cond delay="3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Effect transition="in" filter="fade">
                                      <p:cBhvr>
                                        <p:cTn id="13" dur="3000"/>
                                        <p:tgtEl>
                                          <p:spTgt spid="8"/>
                                        </p:tgtEl>
                                      </p:cBhvr>
                                    </p:animEffect>
                                  </p:childTnLst>
                                </p:cTn>
                              </p:par>
                            </p:childTnLst>
                          </p:cTn>
                        </p:par>
                        <p:par>
                          <p:cTn id="14" fill="hold">
                            <p:stCondLst>
                              <p:cond delay="6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3000" fill="hold"/>
                                        <p:tgtEl>
                                          <p:spTgt spid="9"/>
                                        </p:tgtEl>
                                        <p:attrNameLst>
                                          <p:attrName>ppt_w</p:attrName>
                                        </p:attrNameLst>
                                      </p:cBhvr>
                                      <p:tavLst>
                                        <p:tav tm="0">
                                          <p:val>
                                            <p:fltVal val="0"/>
                                          </p:val>
                                        </p:tav>
                                        <p:tav tm="100000">
                                          <p:val>
                                            <p:strVal val="#ppt_w"/>
                                          </p:val>
                                        </p:tav>
                                      </p:tavLst>
                                    </p:anim>
                                    <p:anim calcmode="lin" valueType="num">
                                      <p:cBhvr>
                                        <p:cTn id="18" dur="3000" fill="hold"/>
                                        <p:tgtEl>
                                          <p:spTgt spid="9"/>
                                        </p:tgtEl>
                                        <p:attrNameLst>
                                          <p:attrName>ppt_h</p:attrName>
                                        </p:attrNameLst>
                                      </p:cBhvr>
                                      <p:tavLst>
                                        <p:tav tm="0">
                                          <p:val>
                                            <p:fltVal val="0"/>
                                          </p:val>
                                        </p:tav>
                                        <p:tav tm="100000">
                                          <p:val>
                                            <p:strVal val="#ppt_h"/>
                                          </p:val>
                                        </p:tav>
                                      </p:tavLst>
                                    </p:anim>
                                    <p:animEffect transition="in" filter="fade">
                                      <p:cBhvr>
                                        <p:cTn id="19"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5"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3606" y="2705976"/>
            <a:ext cx="3203843" cy="1665999"/>
          </a:xfrm>
          <a:prstGeom prst="rect">
            <a:avLst/>
          </a:prstGeom>
        </p:spPr>
      </p:pic>
      <p:sp>
        <p:nvSpPr>
          <p:cNvPr id="7" name="CuadroTexto 6"/>
          <p:cNvSpPr txBox="1"/>
          <p:nvPr/>
        </p:nvSpPr>
        <p:spPr>
          <a:xfrm>
            <a:off x="8897407" y="352605"/>
            <a:ext cx="1509622" cy="461665"/>
          </a:xfrm>
          <a:prstGeom prst="rect">
            <a:avLst/>
          </a:prstGeom>
          <a:solidFill>
            <a:srgbClr val="C00000"/>
          </a:solidFill>
        </p:spPr>
        <p:txBody>
          <a:bodyPr wrap="square" rtlCol="0">
            <a:spAutoFit/>
          </a:bodyPr>
          <a:lstStyle/>
          <a:p>
            <a:r>
              <a:rPr lang="es-AR" sz="2400" b="1" dirty="0" smtClean="0">
                <a:latin typeface="Georgia" panose="02040502050405020303" pitchFamily="18" charset="0"/>
              </a:rPr>
              <a:t>AUTOR</a:t>
            </a:r>
            <a:endParaRPr lang="es-MX" sz="2400" b="1" dirty="0">
              <a:latin typeface="Georgia" panose="02040502050405020303" pitchFamily="18" charset="0"/>
            </a:endParaRPr>
          </a:p>
        </p:txBody>
      </p:sp>
      <p:sp>
        <p:nvSpPr>
          <p:cNvPr id="11" name="CuadroTexto 10"/>
          <p:cNvSpPr txBox="1"/>
          <p:nvPr/>
        </p:nvSpPr>
        <p:spPr>
          <a:xfrm>
            <a:off x="8897407" y="1209288"/>
            <a:ext cx="2293146" cy="830997"/>
          </a:xfrm>
          <a:prstGeom prst="rect">
            <a:avLst/>
          </a:prstGeom>
          <a:solidFill>
            <a:srgbClr val="C00000"/>
          </a:solidFill>
        </p:spPr>
        <p:txBody>
          <a:bodyPr wrap="square" rtlCol="0">
            <a:spAutoFit/>
          </a:bodyPr>
          <a:lstStyle/>
          <a:p>
            <a:pPr algn="ctr"/>
            <a:r>
              <a:rPr lang="es-AR" sz="2400" b="1" dirty="0" smtClean="0">
                <a:latin typeface="Georgia" panose="02040502050405020303" pitchFamily="18" charset="0"/>
              </a:rPr>
              <a:t>PROMT</a:t>
            </a:r>
          </a:p>
          <a:p>
            <a:pPr algn="ctr"/>
            <a:r>
              <a:rPr lang="es-AR" sz="2400" b="1" dirty="0" smtClean="0">
                <a:latin typeface="Georgia" panose="02040502050405020303" pitchFamily="18" charset="0"/>
              </a:rPr>
              <a:t>(instrucción)</a:t>
            </a:r>
            <a:endParaRPr lang="es-MX" sz="2400" b="1" dirty="0">
              <a:latin typeface="Georgia" panose="02040502050405020303" pitchFamily="18" charset="0"/>
            </a:endParaRPr>
          </a:p>
        </p:txBody>
      </p:sp>
      <p:sp>
        <p:nvSpPr>
          <p:cNvPr id="16" name="CuadroTexto 15"/>
          <p:cNvSpPr txBox="1"/>
          <p:nvPr/>
        </p:nvSpPr>
        <p:spPr>
          <a:xfrm>
            <a:off x="8973606" y="4371975"/>
            <a:ext cx="3203844" cy="830997"/>
          </a:xfrm>
          <a:prstGeom prst="rect">
            <a:avLst/>
          </a:prstGeom>
          <a:solidFill>
            <a:srgbClr val="C00000"/>
          </a:solidFill>
        </p:spPr>
        <p:txBody>
          <a:bodyPr wrap="square" rtlCol="0">
            <a:spAutoFit/>
          </a:bodyPr>
          <a:lstStyle/>
          <a:p>
            <a:pPr algn="ctr"/>
            <a:r>
              <a:rPr lang="es-AR" sz="2400" b="1" dirty="0" smtClean="0">
                <a:latin typeface="Georgia" panose="02040502050405020303" pitchFamily="18" charset="0"/>
              </a:rPr>
              <a:t>EMPRESA DE IA GENERATIVA</a:t>
            </a:r>
            <a:endParaRPr lang="es-MX" sz="2400" b="1" dirty="0">
              <a:latin typeface="Georgia" panose="02040502050405020303" pitchFamily="18" charset="0"/>
            </a:endParaRPr>
          </a:p>
        </p:txBody>
      </p:sp>
      <p:pic>
        <p:nvPicPr>
          <p:cNvPr id="29" name="Imagen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418788" cy="6858000"/>
          </a:xfrm>
          <a:prstGeom prst="rect">
            <a:avLst/>
          </a:prstGeom>
        </p:spPr>
      </p:pic>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8418788" cy="6581775"/>
          </a:xfrm>
          <a:prstGeom prst="rect">
            <a:avLst/>
          </a:prstGeom>
        </p:spPr>
      </p:pic>
      <p:pic>
        <p:nvPicPr>
          <p:cNvPr id="31" name="Imagen 30"/>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
            <a:ext cx="8424370" cy="6324602"/>
          </a:xfrm>
          <a:prstGeom prst="rect">
            <a:avLst/>
          </a:prstGeom>
        </p:spPr>
      </p:pic>
      <p:sp>
        <p:nvSpPr>
          <p:cNvPr id="32" name="CuadroTexto 31"/>
          <p:cNvSpPr txBox="1"/>
          <p:nvPr/>
        </p:nvSpPr>
        <p:spPr>
          <a:xfrm>
            <a:off x="8973606" y="5437809"/>
            <a:ext cx="3203843" cy="1200329"/>
          </a:xfrm>
          <a:prstGeom prst="rect">
            <a:avLst/>
          </a:prstGeom>
          <a:solidFill>
            <a:srgbClr val="002060"/>
          </a:solidFill>
        </p:spPr>
        <p:txBody>
          <a:bodyPr wrap="square" rtlCol="0">
            <a:spAutoFit/>
          </a:bodyPr>
          <a:lstStyle/>
          <a:p>
            <a:pPr algn="ctr"/>
            <a:r>
              <a:rPr lang="es-MX" sz="2400" dirty="0" smtClean="0">
                <a:latin typeface="Georgia" panose="02040502050405020303" pitchFamily="18" charset="0"/>
              </a:rPr>
              <a:t>Promueve un </a:t>
            </a:r>
            <a:r>
              <a:rPr lang="es-MX" sz="2400" dirty="0">
                <a:latin typeface="Georgia" panose="02040502050405020303" pitchFamily="18" charset="0"/>
              </a:rPr>
              <a:t>proceso inmersivo de conocimiento </a:t>
            </a:r>
            <a:r>
              <a:rPr lang="es-MX" sz="2400" dirty="0" smtClean="0">
                <a:latin typeface="Georgia" panose="02040502050405020303" pitchFamily="18" charset="0"/>
              </a:rPr>
              <a:t>interior</a:t>
            </a:r>
            <a:endParaRPr lang="es-MX" sz="2400" dirty="0">
              <a:latin typeface="Georgia" panose="02040502050405020303" pitchFamily="18" charset="0"/>
            </a:endParaRPr>
          </a:p>
        </p:txBody>
      </p:sp>
      <p:pic>
        <p:nvPicPr>
          <p:cNvPr id="33" name="Imagen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
            <a:ext cx="8061014" cy="6858000"/>
          </a:xfrm>
          <a:prstGeom prst="rect">
            <a:avLst/>
          </a:prstGeom>
        </p:spPr>
      </p:pic>
      <p:pic>
        <p:nvPicPr>
          <p:cNvPr id="34" name="Imagen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600" y="-6"/>
            <a:ext cx="8901953" cy="6858000"/>
          </a:xfrm>
          <a:prstGeom prst="rect">
            <a:avLst/>
          </a:prstGeom>
        </p:spPr>
      </p:pic>
      <p:pic>
        <p:nvPicPr>
          <p:cNvPr id="35" name="Imagen 34"/>
          <p:cNvPicPr>
            <a:picLocks noChangeAspect="1"/>
          </p:cNvPicPr>
          <p:nvPr/>
        </p:nvPicPr>
        <p:blipFill rotWithShape="1">
          <a:blip r:embed="rId9">
            <a:extLst>
              <a:ext uri="{28A0092B-C50C-407E-A947-70E740481C1C}">
                <a14:useLocalDpi xmlns:a14="http://schemas.microsoft.com/office/drawing/2010/main" val="0"/>
              </a:ext>
            </a:extLst>
          </a:blip>
          <a:srcRect l="58368" t="29515" r="8306" b="18400"/>
          <a:stretch/>
        </p:blipFill>
        <p:spPr>
          <a:xfrm>
            <a:off x="10455937" y="31451"/>
            <a:ext cx="621102" cy="567915"/>
          </a:xfrm>
          <a:prstGeom prst="rect">
            <a:avLst/>
          </a:prstGeom>
        </p:spPr>
      </p:pic>
      <p:sp>
        <p:nvSpPr>
          <p:cNvPr id="36" name="CuadroTexto 35"/>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23</a:t>
            </a:r>
            <a:endParaRPr lang="es-MX" dirty="0">
              <a:latin typeface="Arial Black" panose="020B0A04020102020204" pitchFamily="34" charset="0"/>
            </a:endParaRPr>
          </a:p>
        </p:txBody>
      </p:sp>
    </p:spTree>
    <p:extLst>
      <p:ext uri="{BB962C8B-B14F-4D97-AF65-F5344CB8AC3E}">
        <p14:creationId xmlns:p14="http://schemas.microsoft.com/office/powerpoint/2010/main" val="211152774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000"/>
                            </p:stCondLst>
                            <p:childTnLst>
                              <p:par>
                                <p:cTn id="15" presetID="22" presetClass="entr" presetSubtype="8" fill="hold" grpId="0" nodeType="afterEffect">
                                  <p:stCondLst>
                                    <p:cond delay="0"/>
                                  </p:stCondLst>
                                  <p:iterate type="lt">
                                    <p:tmPct val="10000"/>
                                  </p:iterate>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3000" fill="hold"/>
                                        <p:tgtEl>
                                          <p:spTgt spid="29"/>
                                        </p:tgtEl>
                                        <p:attrNameLst>
                                          <p:attrName>ppt_w</p:attrName>
                                        </p:attrNameLst>
                                      </p:cBhvr>
                                      <p:tavLst>
                                        <p:tav tm="0">
                                          <p:val>
                                            <p:fltVal val="0"/>
                                          </p:val>
                                        </p:tav>
                                        <p:tav tm="100000">
                                          <p:val>
                                            <p:strVal val="#ppt_w"/>
                                          </p:val>
                                        </p:tav>
                                      </p:tavLst>
                                    </p:anim>
                                    <p:anim calcmode="lin" valueType="num">
                                      <p:cBhvr>
                                        <p:cTn id="23" dur="3000" fill="hold"/>
                                        <p:tgtEl>
                                          <p:spTgt spid="29"/>
                                        </p:tgtEl>
                                        <p:attrNameLst>
                                          <p:attrName>ppt_h</p:attrName>
                                        </p:attrNameLst>
                                      </p:cBhvr>
                                      <p:tavLst>
                                        <p:tav tm="0">
                                          <p:val>
                                            <p:fltVal val="0"/>
                                          </p:val>
                                        </p:tav>
                                        <p:tav tm="100000">
                                          <p:val>
                                            <p:strVal val="#ppt_h"/>
                                          </p:val>
                                        </p:tav>
                                      </p:tavLst>
                                    </p:anim>
                                    <p:animEffect transition="in" filter="fade">
                                      <p:cBhvr>
                                        <p:cTn id="24" dur="3000"/>
                                        <p:tgtEl>
                                          <p:spTgt spid="29"/>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par>
                          <p:cTn id="29" fill="hold">
                            <p:stCondLst>
                              <p:cond delay="5000"/>
                            </p:stCondLst>
                            <p:childTnLst>
                              <p:par>
                                <p:cTn id="30" presetID="6" presetClass="entr" presetSubtype="16"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3000" fill="hold"/>
                                        <p:tgtEl>
                                          <p:spTgt spid="30"/>
                                        </p:tgtEl>
                                        <p:attrNameLst>
                                          <p:attrName>ppt_w</p:attrName>
                                        </p:attrNameLst>
                                      </p:cBhvr>
                                      <p:tavLst>
                                        <p:tav tm="0">
                                          <p:val>
                                            <p:fltVal val="0"/>
                                          </p:val>
                                        </p:tav>
                                        <p:tav tm="100000">
                                          <p:val>
                                            <p:strVal val="#ppt_w"/>
                                          </p:val>
                                        </p:tav>
                                      </p:tavLst>
                                    </p:anim>
                                    <p:anim calcmode="lin" valueType="num">
                                      <p:cBhvr>
                                        <p:cTn id="38" dur="3000" fill="hold"/>
                                        <p:tgtEl>
                                          <p:spTgt spid="30"/>
                                        </p:tgtEl>
                                        <p:attrNameLst>
                                          <p:attrName>ppt_h</p:attrName>
                                        </p:attrNameLst>
                                      </p:cBhvr>
                                      <p:tavLst>
                                        <p:tav tm="0">
                                          <p:val>
                                            <p:fltVal val="0"/>
                                          </p:val>
                                        </p:tav>
                                        <p:tav tm="100000">
                                          <p:val>
                                            <p:strVal val="#ppt_h"/>
                                          </p:val>
                                        </p:tav>
                                      </p:tavLst>
                                    </p:anim>
                                    <p:animEffect transition="in" filter="fade">
                                      <p:cBhvr>
                                        <p:cTn id="39" dur="30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3000" fill="hold"/>
                                        <p:tgtEl>
                                          <p:spTgt spid="31"/>
                                        </p:tgtEl>
                                        <p:attrNameLst>
                                          <p:attrName>ppt_w</p:attrName>
                                        </p:attrNameLst>
                                      </p:cBhvr>
                                      <p:tavLst>
                                        <p:tav tm="0">
                                          <p:val>
                                            <p:fltVal val="0"/>
                                          </p:val>
                                        </p:tav>
                                        <p:tav tm="100000">
                                          <p:val>
                                            <p:strVal val="#ppt_w"/>
                                          </p:val>
                                        </p:tav>
                                      </p:tavLst>
                                    </p:anim>
                                    <p:anim calcmode="lin" valueType="num">
                                      <p:cBhvr>
                                        <p:cTn id="45" dur="3000" fill="hold"/>
                                        <p:tgtEl>
                                          <p:spTgt spid="31"/>
                                        </p:tgtEl>
                                        <p:attrNameLst>
                                          <p:attrName>ppt_h</p:attrName>
                                        </p:attrNameLst>
                                      </p:cBhvr>
                                      <p:tavLst>
                                        <p:tav tm="0">
                                          <p:val>
                                            <p:fltVal val="0"/>
                                          </p:val>
                                        </p:tav>
                                        <p:tav tm="100000">
                                          <p:val>
                                            <p:strVal val="#ppt_h"/>
                                          </p:val>
                                        </p:tav>
                                      </p:tavLst>
                                    </p:anim>
                                    <p:animEffect transition="in" filter="fade">
                                      <p:cBhvr>
                                        <p:cTn id="46" dur="30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3000" fill="hold"/>
                                        <p:tgtEl>
                                          <p:spTgt spid="33"/>
                                        </p:tgtEl>
                                        <p:attrNameLst>
                                          <p:attrName>ppt_w</p:attrName>
                                        </p:attrNameLst>
                                      </p:cBhvr>
                                      <p:tavLst>
                                        <p:tav tm="0">
                                          <p:val>
                                            <p:fltVal val="0"/>
                                          </p:val>
                                        </p:tav>
                                        <p:tav tm="100000">
                                          <p:val>
                                            <p:strVal val="#ppt_w"/>
                                          </p:val>
                                        </p:tav>
                                      </p:tavLst>
                                    </p:anim>
                                    <p:anim calcmode="lin" valueType="num">
                                      <p:cBhvr>
                                        <p:cTn id="52" dur="3000" fill="hold"/>
                                        <p:tgtEl>
                                          <p:spTgt spid="33"/>
                                        </p:tgtEl>
                                        <p:attrNameLst>
                                          <p:attrName>ppt_h</p:attrName>
                                        </p:attrNameLst>
                                      </p:cBhvr>
                                      <p:tavLst>
                                        <p:tav tm="0">
                                          <p:val>
                                            <p:fltVal val="0"/>
                                          </p:val>
                                        </p:tav>
                                        <p:tav tm="100000">
                                          <p:val>
                                            <p:strVal val="#ppt_h"/>
                                          </p:val>
                                        </p:tav>
                                      </p:tavLst>
                                    </p:anim>
                                    <p:animEffect transition="in" filter="fade">
                                      <p:cBhvr>
                                        <p:cTn id="53" dur="30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3000" fill="hold"/>
                                        <p:tgtEl>
                                          <p:spTgt spid="34"/>
                                        </p:tgtEl>
                                        <p:attrNameLst>
                                          <p:attrName>ppt_w</p:attrName>
                                        </p:attrNameLst>
                                      </p:cBhvr>
                                      <p:tavLst>
                                        <p:tav tm="0">
                                          <p:val>
                                            <p:fltVal val="0"/>
                                          </p:val>
                                        </p:tav>
                                        <p:tav tm="100000">
                                          <p:val>
                                            <p:strVal val="#ppt_w"/>
                                          </p:val>
                                        </p:tav>
                                      </p:tavLst>
                                    </p:anim>
                                    <p:anim calcmode="lin" valueType="num">
                                      <p:cBhvr>
                                        <p:cTn id="59" dur="3000" fill="hold"/>
                                        <p:tgtEl>
                                          <p:spTgt spid="34"/>
                                        </p:tgtEl>
                                        <p:attrNameLst>
                                          <p:attrName>ppt_h</p:attrName>
                                        </p:attrNameLst>
                                      </p:cBhvr>
                                      <p:tavLst>
                                        <p:tav tm="0">
                                          <p:val>
                                            <p:fltVal val="0"/>
                                          </p:val>
                                        </p:tav>
                                        <p:tav tm="100000">
                                          <p:val>
                                            <p:strVal val="#ppt_h"/>
                                          </p:val>
                                        </p:tav>
                                      </p:tavLst>
                                    </p:anim>
                                    <p:animEffect transition="in" filter="fade">
                                      <p:cBhvr>
                                        <p:cTn id="60" dur="3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24025" y="1333500"/>
            <a:ext cx="3333750" cy="1015663"/>
          </a:xfrm>
          <a:prstGeom prst="rect">
            <a:avLst/>
          </a:prstGeom>
          <a:noFill/>
        </p:spPr>
        <p:txBody>
          <a:bodyPr wrap="square" rtlCol="0">
            <a:spAutoFit/>
          </a:bodyPr>
          <a:lstStyle/>
          <a:p>
            <a:r>
              <a:rPr lang="es-AR" sz="6000" b="1" dirty="0" smtClean="0">
                <a:latin typeface="Georgia" panose="02040502050405020303" pitchFamily="18" charset="0"/>
              </a:rPr>
              <a:t>Gracias</a:t>
            </a:r>
            <a:endParaRPr lang="es-MX" sz="6000" b="1" dirty="0">
              <a:latin typeface="Georgia" panose="02040502050405020303" pitchFamily="18" charset="0"/>
            </a:endParaRPr>
          </a:p>
        </p:txBody>
      </p:sp>
      <p:sp>
        <p:nvSpPr>
          <p:cNvPr id="6" name="CuadroTexto 5"/>
          <p:cNvSpPr txBox="1"/>
          <p:nvPr/>
        </p:nvSpPr>
        <p:spPr>
          <a:xfrm>
            <a:off x="1676400" y="1304924"/>
            <a:ext cx="3333750" cy="1015663"/>
          </a:xfrm>
          <a:prstGeom prst="rect">
            <a:avLst/>
          </a:prstGeom>
          <a:noFill/>
        </p:spPr>
        <p:txBody>
          <a:bodyPr wrap="square" rtlCol="0">
            <a:spAutoFit/>
          </a:bodyPr>
          <a:lstStyle/>
          <a:p>
            <a:r>
              <a:rPr lang="es-AR" sz="6000" b="1" dirty="0" smtClean="0">
                <a:solidFill>
                  <a:srgbClr val="FF0000"/>
                </a:solidFill>
                <a:latin typeface="Georgia" panose="02040502050405020303" pitchFamily="18" charset="0"/>
              </a:rPr>
              <a:t>Gracias</a:t>
            </a:r>
            <a:endParaRPr lang="es-MX" sz="6000" b="1" dirty="0">
              <a:solidFill>
                <a:srgbClr val="FF0000"/>
              </a:solidFill>
              <a:latin typeface="Georgia" panose="02040502050405020303" pitchFamily="18" charset="0"/>
            </a:endParaRPr>
          </a:p>
        </p:txBody>
      </p:sp>
      <p:sp>
        <p:nvSpPr>
          <p:cNvPr id="7" name="CuadroTexto 6"/>
          <p:cNvSpPr txBox="1"/>
          <p:nvPr/>
        </p:nvSpPr>
        <p:spPr>
          <a:xfrm>
            <a:off x="1724025" y="2600325"/>
            <a:ext cx="10067925" cy="1015663"/>
          </a:xfrm>
          <a:prstGeom prst="rect">
            <a:avLst/>
          </a:prstGeom>
          <a:noFill/>
        </p:spPr>
        <p:txBody>
          <a:bodyPr wrap="square" rtlCol="0">
            <a:spAutoFit/>
          </a:bodyPr>
          <a:lstStyle/>
          <a:p>
            <a:r>
              <a:rPr lang="es-AR" sz="6000" i="1" dirty="0" smtClean="0">
                <a:latin typeface="Brush Script MT" panose="03060802040406070304" pitchFamily="66" charset="0"/>
              </a:rPr>
              <a:t>Prof. Eduardo Luis Grassi Vragnizán</a:t>
            </a:r>
            <a:endParaRPr lang="es-MX" sz="6000" i="1" dirty="0">
              <a:latin typeface="Brush Script MT" panose="03060802040406070304" pitchFamily="66" charset="0"/>
            </a:endParaRPr>
          </a:p>
        </p:txBody>
      </p:sp>
      <p:sp>
        <p:nvSpPr>
          <p:cNvPr id="10" name="CuadroTexto 9"/>
          <p:cNvSpPr txBox="1"/>
          <p:nvPr/>
        </p:nvSpPr>
        <p:spPr>
          <a:xfrm>
            <a:off x="1714500" y="2562225"/>
            <a:ext cx="10067925" cy="1015663"/>
          </a:xfrm>
          <a:prstGeom prst="rect">
            <a:avLst/>
          </a:prstGeom>
          <a:noFill/>
        </p:spPr>
        <p:txBody>
          <a:bodyPr wrap="square" rtlCol="0">
            <a:spAutoFit/>
          </a:bodyPr>
          <a:lstStyle/>
          <a:p>
            <a:r>
              <a:rPr lang="es-AR" sz="6000" i="1" dirty="0" smtClean="0">
                <a:solidFill>
                  <a:srgbClr val="FF0000"/>
                </a:solidFill>
                <a:latin typeface="Brush Script MT" panose="03060802040406070304" pitchFamily="66" charset="0"/>
              </a:rPr>
              <a:t>Prof. Eduardo Luis Grassi Vragnizán</a:t>
            </a:r>
            <a:endParaRPr lang="es-MX" sz="6000" i="1" dirty="0">
              <a:solidFill>
                <a:srgbClr val="FF0000"/>
              </a:solidFill>
              <a:latin typeface="Brush Script MT" panose="03060802040406070304" pitchFamily="66" charset="0"/>
            </a:endParaRPr>
          </a:p>
        </p:txBody>
      </p:sp>
      <p:pic>
        <p:nvPicPr>
          <p:cNvPr id="11" name="Imagen 10"/>
          <p:cNvPicPr>
            <a:picLocks noChangeAspect="1"/>
          </p:cNvPicPr>
          <p:nvPr/>
        </p:nvPicPr>
        <p:blipFill rotWithShape="1">
          <a:blip r:embed="rId2">
            <a:extLst>
              <a:ext uri="{28A0092B-C50C-407E-A947-70E740481C1C}">
                <a14:useLocalDpi xmlns:a14="http://schemas.microsoft.com/office/drawing/2010/main" val="0"/>
              </a:ext>
            </a:extLst>
          </a:blip>
          <a:srcRect l="58368" t="29515" r="8306" b="18400"/>
          <a:stretch/>
        </p:blipFill>
        <p:spPr>
          <a:xfrm>
            <a:off x="10455937" y="44561"/>
            <a:ext cx="621102" cy="567915"/>
          </a:xfrm>
          <a:prstGeom prst="rect">
            <a:avLst/>
          </a:prstGeom>
        </p:spPr>
      </p:pic>
      <p:sp>
        <p:nvSpPr>
          <p:cNvPr id="12" name="CuadroTexto 11"/>
          <p:cNvSpPr txBox="1"/>
          <p:nvPr/>
        </p:nvSpPr>
        <p:spPr>
          <a:xfrm>
            <a:off x="10455937" y="675639"/>
            <a:ext cx="621102" cy="369332"/>
          </a:xfrm>
          <a:prstGeom prst="rect">
            <a:avLst/>
          </a:prstGeom>
          <a:noFill/>
        </p:spPr>
        <p:txBody>
          <a:bodyPr wrap="square" rtlCol="0">
            <a:spAutoFit/>
          </a:bodyPr>
          <a:lstStyle/>
          <a:p>
            <a:pPr algn="ctr"/>
            <a:r>
              <a:rPr lang="es-MX" dirty="0" smtClean="0">
                <a:latin typeface="Arial Black" panose="020B0A04020102020204" pitchFamily="34" charset="0"/>
              </a:rPr>
              <a:t>24</a:t>
            </a:r>
            <a:endParaRPr lang="es-MX" dirty="0">
              <a:latin typeface="Arial Black" panose="020B0A04020102020204" pitchFamily="34" charset="0"/>
            </a:endParaRPr>
          </a:p>
        </p:txBody>
      </p:sp>
      <p:sp>
        <p:nvSpPr>
          <p:cNvPr id="13" name="CuadroTexto 12"/>
          <p:cNvSpPr txBox="1"/>
          <p:nvPr/>
        </p:nvSpPr>
        <p:spPr>
          <a:xfrm>
            <a:off x="3209926" y="3977938"/>
            <a:ext cx="8039100" cy="830997"/>
          </a:xfrm>
          <a:prstGeom prst="rect">
            <a:avLst/>
          </a:prstGeom>
          <a:noFill/>
        </p:spPr>
        <p:txBody>
          <a:bodyPr wrap="square" rtlCol="0">
            <a:spAutoFit/>
          </a:bodyPr>
          <a:lstStyle/>
          <a:p>
            <a:r>
              <a:rPr lang="es-AR" sz="3000" b="1" dirty="0" smtClean="0">
                <a:latin typeface="Georgia" panose="02040502050405020303" pitchFamily="18" charset="0"/>
              </a:rPr>
              <a:t>Director Regional de A.A.P.I.C. Rosario</a:t>
            </a:r>
          </a:p>
          <a:p>
            <a:r>
              <a:rPr lang="es-AR" b="1" dirty="0" smtClean="0">
                <a:latin typeface="Georgia" panose="02040502050405020303" pitchFamily="18" charset="0"/>
              </a:rPr>
              <a:t>(Asociación Argentina de Periodistas de Instituciones Culturales)</a:t>
            </a:r>
            <a:endParaRPr lang="es-MX" b="1" dirty="0">
              <a:latin typeface="Georgia" panose="02040502050405020303" pitchFamily="18" charset="0"/>
            </a:endParaRPr>
          </a:p>
        </p:txBody>
      </p:sp>
      <p:sp>
        <p:nvSpPr>
          <p:cNvPr id="14" name="CuadroTexto 13"/>
          <p:cNvSpPr txBox="1"/>
          <p:nvPr/>
        </p:nvSpPr>
        <p:spPr>
          <a:xfrm>
            <a:off x="3190876" y="3958888"/>
            <a:ext cx="8039100" cy="830997"/>
          </a:xfrm>
          <a:prstGeom prst="rect">
            <a:avLst/>
          </a:prstGeom>
          <a:noFill/>
        </p:spPr>
        <p:txBody>
          <a:bodyPr wrap="square" rtlCol="0">
            <a:spAutoFit/>
          </a:bodyPr>
          <a:lstStyle/>
          <a:p>
            <a:r>
              <a:rPr lang="es-AR" sz="3000" b="1" dirty="0" smtClean="0">
                <a:solidFill>
                  <a:schemeClr val="bg1"/>
                </a:solidFill>
                <a:latin typeface="Georgia" panose="02040502050405020303" pitchFamily="18" charset="0"/>
              </a:rPr>
              <a:t>Director Regional de A.A.P.I.C. Rosario</a:t>
            </a:r>
          </a:p>
          <a:p>
            <a:r>
              <a:rPr lang="es-AR" b="1" dirty="0" smtClean="0">
                <a:solidFill>
                  <a:schemeClr val="bg1"/>
                </a:solidFill>
                <a:latin typeface="Georgia" panose="02040502050405020303" pitchFamily="18" charset="0"/>
              </a:rPr>
              <a:t>(Asociación Argentina de Periodistas de Instituciones Culturales)</a:t>
            </a:r>
            <a:endParaRPr lang="es-MX" b="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79022368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par>
                                <p:cTn id="8" presetID="22" presetClass="entr" presetSubtype="8"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wipe(left)">
                                      <p:cBhvr>
                                        <p:cTn id="10" dur="3000"/>
                                        <p:tgtEl>
                                          <p:spTgt spid="6"/>
                                        </p:tgtEl>
                                      </p:cBhvr>
                                    </p:animEffect>
                                  </p:childTnLst>
                                </p:cTn>
                              </p:par>
                            </p:childTnLst>
                          </p:cTn>
                        </p:par>
                        <p:par>
                          <p:cTn id="11" fill="hold">
                            <p:stCondLst>
                              <p:cond delay="480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680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8800"/>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3000"/>
                                        <p:tgtEl>
                                          <p:spTgt spid="1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 y="0"/>
            <a:ext cx="10384939" cy="6858000"/>
          </a:xfrm>
          <a:prstGeom prst="rect">
            <a:avLst/>
          </a:prstGeom>
        </p:spPr>
      </p:pic>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7" name="CuadroTexto 6"/>
          <p:cNvSpPr txBox="1"/>
          <p:nvPr/>
        </p:nvSpPr>
        <p:spPr>
          <a:xfrm>
            <a:off x="10463843" y="793630"/>
            <a:ext cx="621102" cy="369332"/>
          </a:xfrm>
          <a:prstGeom prst="rect">
            <a:avLst/>
          </a:prstGeom>
          <a:noFill/>
        </p:spPr>
        <p:txBody>
          <a:bodyPr wrap="square" rtlCol="0">
            <a:spAutoFit/>
          </a:bodyPr>
          <a:lstStyle/>
          <a:p>
            <a:pPr algn="ctr"/>
            <a:r>
              <a:rPr lang="es-AR" dirty="0">
                <a:latin typeface="Arial Black" panose="020B0A04020102020204" pitchFamily="34" charset="0"/>
              </a:rPr>
              <a:t>3</a:t>
            </a:r>
            <a:endParaRPr lang="es-MX" dirty="0">
              <a:latin typeface="Arial Black" panose="020B0A04020102020204" pitchFamily="34" charset="0"/>
            </a:endParaRPr>
          </a:p>
        </p:txBody>
      </p:sp>
      <p:sp>
        <p:nvSpPr>
          <p:cNvPr id="2" name="Llamada de nube 1"/>
          <p:cNvSpPr/>
          <p:nvPr/>
        </p:nvSpPr>
        <p:spPr>
          <a:xfrm>
            <a:off x="4019550" y="0"/>
            <a:ext cx="5810250" cy="1933575"/>
          </a:xfrm>
          <a:prstGeom prst="cloudCallout">
            <a:avLst>
              <a:gd name="adj1" fmla="val -68771"/>
              <a:gd name="adj2" fmla="val 572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sz="1000" b="1" dirty="0" smtClean="0">
              <a:solidFill>
                <a:schemeClr val="bg1"/>
              </a:solidFill>
              <a:latin typeface="Georgia" panose="02040502050405020303" pitchFamily="18" charset="0"/>
            </a:endParaRPr>
          </a:p>
          <a:p>
            <a:pPr algn="ctr"/>
            <a:r>
              <a:rPr lang="es-AR" sz="2400" b="1" dirty="0" smtClean="0">
                <a:solidFill>
                  <a:schemeClr val="bg1"/>
                </a:solidFill>
                <a:latin typeface="Georgia" panose="02040502050405020303" pitchFamily="18" charset="0"/>
              </a:rPr>
              <a:t>Hola soy CHATGPT </a:t>
            </a:r>
          </a:p>
          <a:p>
            <a:pPr algn="ctr"/>
            <a:r>
              <a:rPr lang="es-AR" sz="2000" b="1" dirty="0" smtClean="0">
                <a:solidFill>
                  <a:schemeClr val="bg1"/>
                </a:solidFill>
                <a:latin typeface="Georgia" panose="02040502050405020303" pitchFamily="18" charset="0"/>
              </a:rPr>
              <a:t>La Inteligencia Artificial</a:t>
            </a:r>
          </a:p>
          <a:p>
            <a:pPr algn="ctr"/>
            <a:r>
              <a:rPr lang="es-AR" sz="2400" i="1" dirty="0" smtClean="0">
                <a:solidFill>
                  <a:schemeClr val="bg1"/>
                </a:solidFill>
                <a:latin typeface="Georgia" panose="02040502050405020303" pitchFamily="18" charset="0"/>
              </a:rPr>
              <a:t>¿en que puedo ayudarte?</a:t>
            </a:r>
            <a:endParaRPr lang="es-MX" sz="2400" i="1" dirty="0">
              <a:solidFill>
                <a:schemeClr val="bg1"/>
              </a:solidFill>
              <a:latin typeface="Georgia" panose="02040502050405020303" pitchFamily="18" charset="0"/>
            </a:endParaRPr>
          </a:p>
        </p:txBody>
      </p:sp>
      <p:sp>
        <p:nvSpPr>
          <p:cNvPr id="3" name="CuadroTexto 2"/>
          <p:cNvSpPr txBox="1"/>
          <p:nvPr/>
        </p:nvSpPr>
        <p:spPr>
          <a:xfrm>
            <a:off x="5133975" y="3627794"/>
            <a:ext cx="6934201" cy="3046988"/>
          </a:xfrm>
          <a:prstGeom prst="rect">
            <a:avLst/>
          </a:prstGeom>
          <a:solidFill>
            <a:srgbClr val="FFFF00"/>
          </a:solidFill>
        </p:spPr>
        <p:txBody>
          <a:bodyPr wrap="square" rtlCol="0">
            <a:spAutoFit/>
          </a:bodyPr>
          <a:lstStyle/>
          <a:p>
            <a:r>
              <a:rPr lang="es-MX" sz="2400" b="1" dirty="0">
                <a:solidFill>
                  <a:schemeClr val="bg1"/>
                </a:solidFill>
                <a:latin typeface="Georgia" panose="02040502050405020303" pitchFamily="18" charset="0"/>
              </a:rPr>
              <a:t>¿Cuáles son los retos de la educación con la </a:t>
            </a:r>
            <a:r>
              <a:rPr lang="es-MX" sz="2400" b="1" dirty="0" smtClean="0">
                <a:solidFill>
                  <a:schemeClr val="bg1"/>
                </a:solidFill>
                <a:latin typeface="Georgia" panose="02040502050405020303" pitchFamily="18" charset="0"/>
              </a:rPr>
              <a:t>Inteligencia </a:t>
            </a:r>
            <a:r>
              <a:rPr lang="es-MX" sz="2400" b="1" dirty="0">
                <a:solidFill>
                  <a:schemeClr val="bg1"/>
                </a:solidFill>
                <a:latin typeface="Georgia" panose="02040502050405020303" pitchFamily="18" charset="0"/>
              </a:rPr>
              <a:t>A</a:t>
            </a:r>
            <a:r>
              <a:rPr lang="es-MX" sz="2400" b="1" dirty="0" smtClean="0">
                <a:solidFill>
                  <a:schemeClr val="bg1"/>
                </a:solidFill>
                <a:latin typeface="Georgia" panose="02040502050405020303" pitchFamily="18" charset="0"/>
              </a:rPr>
              <a:t>rtificial</a:t>
            </a:r>
            <a:r>
              <a:rPr lang="es-MX" sz="2400" b="1" dirty="0">
                <a:solidFill>
                  <a:schemeClr val="bg1"/>
                </a:solidFill>
                <a:latin typeface="Georgia" panose="02040502050405020303" pitchFamily="18" charset="0"/>
              </a:rPr>
              <a:t>?</a:t>
            </a:r>
          </a:p>
          <a:p>
            <a:pPr algn="just"/>
            <a:r>
              <a:rPr lang="es-MX" sz="2400" dirty="0" smtClean="0">
                <a:solidFill>
                  <a:schemeClr val="bg1"/>
                </a:solidFill>
                <a:latin typeface="Georgia" panose="02040502050405020303" pitchFamily="18" charset="0"/>
              </a:rPr>
              <a:t>	</a:t>
            </a:r>
            <a:r>
              <a:rPr lang="es-MX" sz="2400" i="1" dirty="0" smtClean="0">
                <a:solidFill>
                  <a:schemeClr val="bg1"/>
                </a:solidFill>
                <a:latin typeface="Georgia" panose="02040502050405020303" pitchFamily="18" charset="0"/>
              </a:rPr>
              <a:t>En </a:t>
            </a:r>
            <a:r>
              <a:rPr lang="es-MX" sz="2400" i="1" dirty="0">
                <a:solidFill>
                  <a:schemeClr val="bg1"/>
                </a:solidFill>
                <a:latin typeface="Georgia" panose="02040502050405020303" pitchFamily="18" charset="0"/>
              </a:rPr>
              <a:t>este sentido, uno los principales retos del uso de la </a:t>
            </a:r>
            <a:r>
              <a:rPr lang="es-MX" sz="2400" b="1" i="1" dirty="0" smtClean="0">
                <a:solidFill>
                  <a:schemeClr val="bg1"/>
                </a:solidFill>
                <a:latin typeface="Georgia" panose="02040502050405020303" pitchFamily="18" charset="0"/>
              </a:rPr>
              <a:t>Inteligencia Artificial</a:t>
            </a:r>
            <a:r>
              <a:rPr lang="es-MX" sz="2400" i="1" dirty="0" smtClean="0">
                <a:solidFill>
                  <a:schemeClr val="bg1"/>
                </a:solidFill>
                <a:latin typeface="Georgia" panose="02040502050405020303" pitchFamily="18" charset="0"/>
              </a:rPr>
              <a:t> </a:t>
            </a:r>
            <a:r>
              <a:rPr lang="es-MX" sz="2400" i="1" dirty="0">
                <a:solidFill>
                  <a:schemeClr val="bg1"/>
                </a:solidFill>
                <a:latin typeface="Georgia" panose="02040502050405020303" pitchFamily="18" charset="0"/>
              </a:rPr>
              <a:t>en el ámbito educativo es </a:t>
            </a:r>
            <a:r>
              <a:rPr lang="es-MX" sz="2400" b="1" i="1" dirty="0">
                <a:solidFill>
                  <a:schemeClr val="bg1"/>
                </a:solidFill>
                <a:latin typeface="Georgia" panose="02040502050405020303" pitchFamily="18" charset="0"/>
              </a:rPr>
              <a:t>formar a los docentes sobre cómo usar esta tecnología y ayudarlos a cambiar su función en las aulas, hacia un perfil de "facilitador</a:t>
            </a:r>
            <a:r>
              <a:rPr lang="es-MX" sz="2400" b="1" i="1" dirty="0" smtClean="0">
                <a:solidFill>
                  <a:schemeClr val="bg1"/>
                </a:solidFill>
                <a:latin typeface="Georgia" panose="02040502050405020303" pitchFamily="18" charset="0"/>
              </a:rPr>
              <a:t>"</a:t>
            </a:r>
            <a:endParaRPr lang="es-MX" sz="2400" b="1" i="1" dirty="0">
              <a:solidFill>
                <a:schemeClr val="bg1"/>
              </a:solidFill>
              <a:latin typeface="Georgia" panose="02040502050405020303" pitchFamily="18" charset="0"/>
            </a:endParaRPr>
          </a:p>
        </p:txBody>
      </p:sp>
      <p:sp>
        <p:nvSpPr>
          <p:cNvPr id="8" name="CuadroTexto 7"/>
          <p:cNvSpPr txBox="1"/>
          <p:nvPr/>
        </p:nvSpPr>
        <p:spPr>
          <a:xfrm>
            <a:off x="3886199" y="1688802"/>
            <a:ext cx="8181977" cy="1938992"/>
          </a:xfrm>
          <a:prstGeom prst="rect">
            <a:avLst/>
          </a:prstGeom>
          <a:solidFill>
            <a:schemeClr val="accent3">
              <a:lumMod val="60000"/>
              <a:lumOff val="40000"/>
            </a:schemeClr>
          </a:solidFill>
        </p:spPr>
        <p:txBody>
          <a:bodyPr wrap="square" rtlCol="0">
            <a:spAutoFit/>
          </a:bodyPr>
          <a:lstStyle/>
          <a:p>
            <a:pPr algn="just"/>
            <a:r>
              <a:rPr lang="es-MX" sz="2400" dirty="0" smtClean="0">
                <a:latin typeface="Georgia" panose="02040502050405020303" pitchFamily="18" charset="0"/>
              </a:rPr>
              <a:t>	</a:t>
            </a:r>
            <a:r>
              <a:rPr lang="es-MX" sz="2400" b="1" i="1" dirty="0" smtClean="0">
                <a:solidFill>
                  <a:schemeClr val="bg1"/>
                </a:solidFill>
                <a:latin typeface="Georgia" panose="02040502050405020303" pitchFamily="18" charset="0"/>
              </a:rPr>
              <a:t>La </a:t>
            </a:r>
            <a:r>
              <a:rPr lang="es-MX" sz="2400" b="1" i="1" dirty="0">
                <a:solidFill>
                  <a:schemeClr val="bg1"/>
                </a:solidFill>
                <a:latin typeface="Georgia" panose="02040502050405020303" pitchFamily="18" charset="0"/>
              </a:rPr>
              <a:t>I</a:t>
            </a:r>
            <a:r>
              <a:rPr lang="es-MX" sz="2400" b="1" i="1" dirty="0" smtClean="0">
                <a:solidFill>
                  <a:schemeClr val="bg1"/>
                </a:solidFill>
                <a:latin typeface="Georgia" panose="02040502050405020303" pitchFamily="18" charset="0"/>
              </a:rPr>
              <a:t>nteligencia </a:t>
            </a:r>
            <a:r>
              <a:rPr lang="es-MX" sz="2400" b="1" i="1" dirty="0">
                <a:solidFill>
                  <a:schemeClr val="bg1"/>
                </a:solidFill>
                <a:latin typeface="Georgia" panose="02040502050405020303" pitchFamily="18" charset="0"/>
              </a:rPr>
              <a:t>A</a:t>
            </a:r>
            <a:r>
              <a:rPr lang="es-MX" sz="2400" b="1" i="1" dirty="0" smtClean="0">
                <a:solidFill>
                  <a:schemeClr val="bg1"/>
                </a:solidFill>
                <a:latin typeface="Georgia" panose="02040502050405020303" pitchFamily="18" charset="0"/>
              </a:rPr>
              <a:t>rtificial </a:t>
            </a:r>
            <a:r>
              <a:rPr lang="es-MX" sz="2400" b="1" i="1" dirty="0">
                <a:solidFill>
                  <a:schemeClr val="bg1"/>
                </a:solidFill>
                <a:latin typeface="Georgia" panose="02040502050405020303" pitchFamily="18" charset="0"/>
              </a:rPr>
              <a:t>(IA) </a:t>
            </a:r>
            <a:r>
              <a:rPr lang="es-MX" sz="2400" i="1" dirty="0">
                <a:solidFill>
                  <a:schemeClr val="bg1"/>
                </a:solidFill>
                <a:latin typeface="Georgia" panose="02040502050405020303" pitchFamily="18" charset="0"/>
              </a:rPr>
              <a:t>tiene la capacidad de hacer frente a algunos de los mayores desafíos que afronta, hoy en día, el ámbito de la educación, de </a:t>
            </a:r>
            <a:r>
              <a:rPr lang="es-MX" sz="2400" b="1" i="1" dirty="0">
                <a:solidFill>
                  <a:schemeClr val="bg1"/>
                </a:solidFill>
                <a:latin typeface="Georgia" panose="02040502050405020303" pitchFamily="18" charset="0"/>
              </a:rPr>
              <a:t>desarrollar prácticas de enseñanza y aprendizaje innovadoras</a:t>
            </a:r>
          </a:p>
        </p:txBody>
      </p:sp>
    </p:spTree>
    <p:extLst>
      <p:ext uri="{BB962C8B-B14F-4D97-AF65-F5344CB8AC3E}">
        <p14:creationId xmlns:p14="http://schemas.microsoft.com/office/powerpoint/2010/main" val="163040371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8" fill="hold" grpId="0" nodeType="with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335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Types of Artificial Intelligence That You Should Know in 2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314452" y="0"/>
            <a:ext cx="13506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4" name="CuadroTexto 3"/>
          <p:cNvSpPr txBox="1"/>
          <p:nvPr/>
        </p:nvSpPr>
        <p:spPr>
          <a:xfrm>
            <a:off x="10463843" y="793630"/>
            <a:ext cx="621102" cy="369332"/>
          </a:xfrm>
          <a:prstGeom prst="rect">
            <a:avLst/>
          </a:prstGeom>
          <a:noFill/>
        </p:spPr>
        <p:txBody>
          <a:bodyPr wrap="square" rtlCol="0">
            <a:spAutoFit/>
          </a:bodyPr>
          <a:lstStyle/>
          <a:p>
            <a:pPr algn="ctr"/>
            <a:r>
              <a:rPr lang="es-AR" dirty="0">
                <a:latin typeface="Arial Black" panose="020B0A04020102020204" pitchFamily="34" charset="0"/>
              </a:rPr>
              <a:t>4</a:t>
            </a:r>
            <a:endParaRPr lang="es-MX" dirty="0">
              <a:latin typeface="Arial Black" panose="020B0A04020102020204" pitchFamily="34" charset="0"/>
            </a:endParaRPr>
          </a:p>
        </p:txBody>
      </p:sp>
      <p:sp>
        <p:nvSpPr>
          <p:cNvPr id="2" name="CuadroTexto 1"/>
          <p:cNvSpPr txBox="1"/>
          <p:nvPr/>
        </p:nvSpPr>
        <p:spPr>
          <a:xfrm>
            <a:off x="4581525" y="3419475"/>
            <a:ext cx="7286625" cy="3046988"/>
          </a:xfrm>
          <a:prstGeom prst="rect">
            <a:avLst/>
          </a:prstGeom>
          <a:solidFill>
            <a:schemeClr val="accent2">
              <a:lumMod val="60000"/>
              <a:lumOff val="40000"/>
            </a:schemeClr>
          </a:solidFill>
        </p:spPr>
        <p:txBody>
          <a:bodyPr wrap="square" rtlCol="0">
            <a:spAutoFit/>
          </a:bodyPr>
          <a:lstStyle/>
          <a:p>
            <a:pPr algn="just"/>
            <a:r>
              <a:rPr lang="es-MX" sz="2400" b="1" i="1" dirty="0">
                <a:solidFill>
                  <a:schemeClr val="bg1"/>
                </a:solidFill>
                <a:latin typeface="Georgia" panose="02040502050405020303" pitchFamily="18" charset="0"/>
              </a:rPr>
              <a:t>¿Cómo afecta la IA en la educación?</a:t>
            </a:r>
          </a:p>
          <a:p>
            <a:pPr algn="just"/>
            <a:r>
              <a:rPr lang="es-MX" sz="2400" dirty="0" smtClean="0">
                <a:solidFill>
                  <a:schemeClr val="bg1"/>
                </a:solidFill>
                <a:latin typeface="Georgia" panose="02040502050405020303" pitchFamily="18" charset="0"/>
              </a:rPr>
              <a:t>	</a:t>
            </a:r>
            <a:r>
              <a:rPr lang="es-MX" sz="2400" i="1" dirty="0" smtClean="0">
                <a:solidFill>
                  <a:schemeClr val="bg1"/>
                </a:solidFill>
                <a:latin typeface="Georgia" panose="02040502050405020303" pitchFamily="18" charset="0"/>
              </a:rPr>
              <a:t>Mayor </a:t>
            </a:r>
            <a:r>
              <a:rPr lang="es-MX" sz="2400" i="1" dirty="0">
                <a:solidFill>
                  <a:schemeClr val="bg1"/>
                </a:solidFill>
                <a:latin typeface="Georgia" panose="02040502050405020303" pitchFamily="18" charset="0"/>
              </a:rPr>
              <a:t>eficiencia: la </a:t>
            </a:r>
            <a:r>
              <a:rPr lang="es-MX" sz="2400" b="1" i="1" dirty="0" smtClean="0">
                <a:solidFill>
                  <a:schemeClr val="bg1"/>
                </a:solidFill>
                <a:latin typeface="Georgia" panose="02040502050405020303" pitchFamily="18" charset="0"/>
              </a:rPr>
              <a:t>Inteligencia Artificial</a:t>
            </a:r>
            <a:r>
              <a:rPr lang="es-MX" sz="2400" i="1" dirty="0" smtClean="0">
                <a:solidFill>
                  <a:schemeClr val="bg1"/>
                </a:solidFill>
                <a:latin typeface="Georgia" panose="02040502050405020303" pitchFamily="18" charset="0"/>
              </a:rPr>
              <a:t> </a:t>
            </a:r>
            <a:r>
              <a:rPr lang="es-MX" sz="2400" i="1" dirty="0">
                <a:solidFill>
                  <a:schemeClr val="bg1"/>
                </a:solidFill>
                <a:latin typeface="Georgia" panose="02040502050405020303" pitchFamily="18" charset="0"/>
              </a:rPr>
              <a:t>puede automatizar tareas y procesos, permitiendo a los educadores centrarse en actividades más importantes, tales como la enseñanza y la interacción con los estudiantes. </a:t>
            </a:r>
            <a:r>
              <a:rPr lang="es-MX" sz="2400" b="1" i="1" dirty="0">
                <a:solidFill>
                  <a:schemeClr val="bg1"/>
                </a:solidFill>
                <a:latin typeface="Georgia" panose="02040502050405020303" pitchFamily="18" charset="0"/>
              </a:rPr>
              <a:t>Esto se ve reflejado en la eficiencia del aula y reduce la carga de trabajo de los educadores.</a:t>
            </a:r>
          </a:p>
        </p:txBody>
      </p:sp>
      <p:sp>
        <p:nvSpPr>
          <p:cNvPr id="5" name="CuadroTexto 4"/>
          <p:cNvSpPr txBox="1"/>
          <p:nvPr/>
        </p:nvSpPr>
        <p:spPr>
          <a:xfrm>
            <a:off x="4448175" y="1464059"/>
            <a:ext cx="7324725" cy="1477328"/>
          </a:xfrm>
          <a:prstGeom prst="rect">
            <a:avLst/>
          </a:prstGeom>
          <a:noFill/>
        </p:spPr>
        <p:txBody>
          <a:bodyPr wrap="square" rtlCol="0">
            <a:spAutoFit/>
          </a:bodyPr>
          <a:lstStyle/>
          <a:p>
            <a:pPr algn="just"/>
            <a:r>
              <a:rPr lang="es-MX" sz="3000" dirty="0" smtClean="0">
                <a:latin typeface="Georgia" panose="02040502050405020303" pitchFamily="18" charset="0"/>
              </a:rPr>
              <a:t>	Uno </a:t>
            </a:r>
            <a:r>
              <a:rPr lang="es-MX" sz="3000" dirty="0">
                <a:latin typeface="Georgia" panose="02040502050405020303" pitchFamily="18" charset="0"/>
              </a:rPr>
              <a:t>de los mayores desafíos es la necesidad de asegurar que los </a:t>
            </a:r>
            <a:r>
              <a:rPr lang="es-MX" sz="3000" b="1" dirty="0">
                <a:latin typeface="Georgia" panose="02040502050405020303" pitchFamily="18" charset="0"/>
              </a:rPr>
              <a:t>sistemas de IA</a:t>
            </a:r>
            <a:r>
              <a:rPr lang="es-MX" sz="3000" dirty="0">
                <a:latin typeface="Georgia" panose="02040502050405020303" pitchFamily="18" charset="0"/>
              </a:rPr>
              <a:t> </a:t>
            </a:r>
            <a:r>
              <a:rPr lang="es-MX" sz="3000" b="1" i="1" dirty="0">
                <a:latin typeface="Georgia" panose="02040502050405020303" pitchFamily="18" charset="0"/>
              </a:rPr>
              <a:t>sean justos e imparciales.</a:t>
            </a:r>
          </a:p>
        </p:txBody>
      </p:sp>
    </p:spTree>
    <p:extLst>
      <p:ext uri="{BB962C8B-B14F-4D97-AF65-F5344CB8AC3E}">
        <p14:creationId xmlns:p14="http://schemas.microsoft.com/office/powerpoint/2010/main" val="302626281"/>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1000"/>
                                        <p:tgtEl>
                                          <p:spTgt spid="1026"/>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31100"/>
                            </p:stCondLst>
                            <p:childTnLst>
                              <p:par>
                                <p:cTn id="13" presetID="22" presetClass="entr" presetSubtype="8" fill="hold" grpId="0" nodeType="afterEffect">
                                  <p:stCondLst>
                                    <p:cond delay="0"/>
                                  </p:stCondLst>
                                  <p:iterate type="lt">
                                    <p:tmPct val="10000"/>
                                  </p:iterate>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7 Types of Artificial Intelligence That You Should Know in 2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38227" y="0"/>
            <a:ext cx="135064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4" name="CuadroTexto 3"/>
          <p:cNvSpPr txBox="1"/>
          <p:nvPr/>
        </p:nvSpPr>
        <p:spPr>
          <a:xfrm>
            <a:off x="10463843" y="793630"/>
            <a:ext cx="621102" cy="646331"/>
          </a:xfrm>
          <a:prstGeom prst="rect">
            <a:avLst/>
          </a:prstGeom>
          <a:noFill/>
        </p:spPr>
        <p:txBody>
          <a:bodyPr wrap="square" rtlCol="0">
            <a:spAutoFit/>
          </a:bodyPr>
          <a:lstStyle/>
          <a:p>
            <a:pPr algn="ctr"/>
            <a:r>
              <a:rPr lang="es-AR" dirty="0" smtClean="0">
                <a:latin typeface="Arial Black" panose="020B0A04020102020204" pitchFamily="34" charset="0"/>
              </a:rPr>
              <a:t>5</a:t>
            </a:r>
          </a:p>
          <a:p>
            <a:pPr algn="ctr"/>
            <a:endParaRPr lang="es-MX" dirty="0">
              <a:latin typeface="Arial Black" panose="020B0A04020102020204" pitchFamily="34" charset="0"/>
            </a:endParaRPr>
          </a:p>
        </p:txBody>
      </p:sp>
      <p:sp>
        <p:nvSpPr>
          <p:cNvPr id="5" name="CuadroTexto 4"/>
          <p:cNvSpPr txBox="1"/>
          <p:nvPr/>
        </p:nvSpPr>
        <p:spPr>
          <a:xfrm>
            <a:off x="4705350" y="1210587"/>
            <a:ext cx="7286625" cy="1938992"/>
          </a:xfrm>
          <a:prstGeom prst="rect">
            <a:avLst/>
          </a:prstGeom>
          <a:solidFill>
            <a:schemeClr val="accent2">
              <a:lumMod val="60000"/>
              <a:lumOff val="40000"/>
            </a:schemeClr>
          </a:solidFill>
        </p:spPr>
        <p:txBody>
          <a:bodyPr wrap="square" rtlCol="0">
            <a:spAutoFit/>
          </a:bodyPr>
          <a:lstStyle/>
          <a:p>
            <a:pPr algn="just"/>
            <a:r>
              <a:rPr lang="es-MX" sz="2400" i="1" dirty="0" smtClean="0">
                <a:solidFill>
                  <a:schemeClr val="bg1"/>
                </a:solidFill>
                <a:latin typeface="Georgia" panose="02040502050405020303" pitchFamily="18" charset="0"/>
              </a:rPr>
              <a:t>	Con </a:t>
            </a:r>
            <a:r>
              <a:rPr lang="es-MX" sz="2400" i="1" dirty="0">
                <a:solidFill>
                  <a:schemeClr val="bg1"/>
                </a:solidFill>
                <a:latin typeface="Georgia" panose="02040502050405020303" pitchFamily="18" charset="0"/>
              </a:rPr>
              <a:t>la </a:t>
            </a:r>
            <a:r>
              <a:rPr lang="es-MX" sz="2400" b="1" i="1" dirty="0">
                <a:solidFill>
                  <a:schemeClr val="bg1"/>
                </a:solidFill>
                <a:latin typeface="Georgia" panose="02040502050405020303" pitchFamily="18" charset="0"/>
              </a:rPr>
              <a:t>Inteligencia </a:t>
            </a:r>
            <a:r>
              <a:rPr lang="es-MX" sz="2400" b="1" i="1" dirty="0" smtClean="0">
                <a:solidFill>
                  <a:schemeClr val="bg1"/>
                </a:solidFill>
                <a:latin typeface="Georgia" panose="02040502050405020303" pitchFamily="18" charset="0"/>
              </a:rPr>
              <a:t>Artificial </a:t>
            </a:r>
            <a:r>
              <a:rPr lang="es-MX" sz="2400" i="1" dirty="0">
                <a:solidFill>
                  <a:schemeClr val="bg1"/>
                </a:solidFill>
                <a:latin typeface="Georgia" panose="02040502050405020303" pitchFamily="18" charset="0"/>
              </a:rPr>
              <a:t>en la educación se pueden analizar los datos de rendimiento y preferencias de los alumnos para crear planes de clases y evaluaciones </a:t>
            </a:r>
            <a:r>
              <a:rPr lang="es-MX" sz="2400" i="1" dirty="0" smtClean="0">
                <a:solidFill>
                  <a:schemeClr val="bg1"/>
                </a:solidFill>
                <a:latin typeface="Georgia" panose="02040502050405020303" pitchFamily="18" charset="0"/>
              </a:rPr>
              <a:t>personalizadas </a:t>
            </a:r>
            <a:r>
              <a:rPr lang="es-MX" sz="2400" i="1" dirty="0">
                <a:solidFill>
                  <a:schemeClr val="bg1"/>
                </a:solidFill>
                <a:latin typeface="Georgia" panose="02040502050405020303" pitchFamily="18" charset="0"/>
              </a:rPr>
              <a:t>que se ajusten a los puntos fuertes y débiles de cada estudiante.</a:t>
            </a:r>
          </a:p>
        </p:txBody>
      </p:sp>
      <p:sp>
        <p:nvSpPr>
          <p:cNvPr id="6" name="CuadroTexto 5"/>
          <p:cNvSpPr txBox="1"/>
          <p:nvPr/>
        </p:nvSpPr>
        <p:spPr>
          <a:xfrm>
            <a:off x="4619625" y="3273404"/>
            <a:ext cx="7572375" cy="3139321"/>
          </a:xfrm>
          <a:prstGeom prst="rect">
            <a:avLst/>
          </a:prstGeom>
          <a:noFill/>
        </p:spPr>
        <p:txBody>
          <a:bodyPr wrap="square" rtlCol="0">
            <a:spAutoFit/>
          </a:bodyPr>
          <a:lstStyle/>
          <a:p>
            <a:pPr marL="342900" indent="-342900" algn="just">
              <a:buFont typeface="Arial" panose="020B0604020202020204" pitchFamily="34" charset="0"/>
              <a:buChar char="•"/>
            </a:pPr>
            <a:r>
              <a:rPr lang="es-MX" sz="2400" dirty="0" smtClean="0">
                <a:latin typeface="Georgia" panose="02040502050405020303" pitchFamily="18" charset="0"/>
              </a:rPr>
              <a:t>La </a:t>
            </a:r>
            <a:r>
              <a:rPr lang="es-MX" sz="3000" b="1" dirty="0">
                <a:latin typeface="Georgia" panose="02040502050405020303" pitchFamily="18" charset="0"/>
              </a:rPr>
              <a:t>I</a:t>
            </a:r>
            <a:r>
              <a:rPr lang="es-MX" sz="3000" b="1" dirty="0" smtClean="0">
                <a:latin typeface="Georgia" panose="02040502050405020303" pitchFamily="18" charset="0"/>
              </a:rPr>
              <a:t>nteligencia</a:t>
            </a:r>
            <a:r>
              <a:rPr lang="es-MX" sz="2400" b="1" dirty="0" smtClean="0">
                <a:latin typeface="Georgia" panose="02040502050405020303" pitchFamily="18" charset="0"/>
              </a:rPr>
              <a:t> Artificial </a:t>
            </a:r>
            <a:r>
              <a:rPr lang="es-MX" sz="2400" b="1" dirty="0">
                <a:latin typeface="Georgia" panose="02040502050405020303" pitchFamily="18" charset="0"/>
              </a:rPr>
              <a:t>(IA) </a:t>
            </a:r>
            <a:r>
              <a:rPr lang="es-MX" sz="2400" dirty="0">
                <a:latin typeface="Georgia" panose="02040502050405020303" pitchFamily="18" charset="0"/>
              </a:rPr>
              <a:t>tiene el potencial de revolucionar la forma en que pensamos sobre la educación. </a:t>
            </a:r>
            <a:endParaRPr lang="es-MX" sz="2400" dirty="0" smtClean="0">
              <a:latin typeface="Georgia" panose="02040502050405020303" pitchFamily="18" charset="0"/>
            </a:endParaRPr>
          </a:p>
          <a:p>
            <a:pPr marL="342900" indent="-342900" algn="just">
              <a:buFont typeface="Arial" panose="020B0604020202020204" pitchFamily="34" charset="0"/>
              <a:buChar char="•"/>
            </a:pPr>
            <a:endParaRPr lang="es-MX" sz="2400" dirty="0" smtClean="0">
              <a:latin typeface="Georgia" panose="02040502050405020303" pitchFamily="18" charset="0"/>
            </a:endParaRPr>
          </a:p>
          <a:p>
            <a:pPr marL="342900" indent="-342900" algn="just">
              <a:buFont typeface="Arial" panose="020B0604020202020204" pitchFamily="34" charset="0"/>
              <a:buChar char="•"/>
            </a:pPr>
            <a:r>
              <a:rPr lang="es-MX" sz="2400" b="1" dirty="0" smtClean="0">
                <a:latin typeface="Georgia" panose="02040502050405020303" pitchFamily="18" charset="0"/>
              </a:rPr>
              <a:t>Las </a:t>
            </a:r>
            <a:r>
              <a:rPr lang="es-MX" sz="2400" b="1" dirty="0">
                <a:latin typeface="Georgia" panose="02040502050405020303" pitchFamily="18" charset="0"/>
              </a:rPr>
              <a:t>herramientas y tecnologías impulsadas por</a:t>
            </a:r>
            <a:r>
              <a:rPr lang="es-MX" sz="2400" dirty="0">
                <a:latin typeface="Georgia" panose="02040502050405020303" pitchFamily="18" charset="0"/>
              </a:rPr>
              <a:t> </a:t>
            </a:r>
            <a:r>
              <a:rPr lang="es-MX" sz="2400" b="1" dirty="0">
                <a:latin typeface="Georgia" panose="02040502050405020303" pitchFamily="18" charset="0"/>
              </a:rPr>
              <a:t>IA</a:t>
            </a:r>
            <a:r>
              <a:rPr lang="es-MX" sz="2400" dirty="0">
                <a:latin typeface="Georgia" panose="02040502050405020303" pitchFamily="18" charset="0"/>
              </a:rPr>
              <a:t> están ayudando a mejorar la experiencia de aprendizaje de los </a:t>
            </a:r>
            <a:r>
              <a:rPr lang="es-MX" sz="2400" dirty="0" smtClean="0">
                <a:latin typeface="Georgia" panose="02040502050405020303" pitchFamily="18" charset="0"/>
              </a:rPr>
              <a:t>estudiantes, </a:t>
            </a:r>
            <a:r>
              <a:rPr lang="es-MX" sz="2400" dirty="0">
                <a:latin typeface="Georgia" panose="02040502050405020303" pitchFamily="18" charset="0"/>
              </a:rPr>
              <a:t>de maneras que nunca creímos posibles.</a:t>
            </a:r>
          </a:p>
        </p:txBody>
      </p:sp>
    </p:spTree>
    <p:extLst>
      <p:ext uri="{BB962C8B-B14F-4D97-AF65-F5344CB8AC3E}">
        <p14:creationId xmlns:p14="http://schemas.microsoft.com/office/powerpoint/2010/main" val="227834679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2500"/>
                            </p:stCondLst>
                            <p:childTnLst>
                              <p:par>
                                <p:cTn id="13" presetID="22" presetClass="entr" presetSubtype="4" fill="hold" grpId="0"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e to reach 100 million users - ChatGPT 2 months"/>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370932" y="198407"/>
            <a:ext cx="11225176" cy="630591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343173" y="381519"/>
            <a:ext cx="7280694" cy="1200329"/>
          </a:xfrm>
          <a:prstGeom prst="rect">
            <a:avLst/>
          </a:prstGeom>
          <a:solidFill>
            <a:srgbClr val="C00000"/>
          </a:solidFill>
        </p:spPr>
        <p:txBody>
          <a:bodyPr wrap="square" rtlCol="0">
            <a:spAutoFit/>
          </a:bodyPr>
          <a:lstStyle/>
          <a:p>
            <a:pPr algn="ctr"/>
            <a:r>
              <a:rPr lang="es-AR" sz="2400" b="1" dirty="0" smtClean="0">
                <a:latin typeface="Georgia" panose="02040502050405020303" pitchFamily="18" charset="0"/>
              </a:rPr>
              <a:t>COMPARATIVAS DE TIEMPO EN MESES</a:t>
            </a:r>
          </a:p>
          <a:p>
            <a:pPr algn="ctr"/>
            <a:r>
              <a:rPr lang="es-AR" sz="2400" b="1" dirty="0" smtClean="0">
                <a:latin typeface="Georgia" panose="02040502050405020303" pitchFamily="18" charset="0"/>
              </a:rPr>
              <a:t>EMPRESAS DE TECNOLOGIA LOGRARON </a:t>
            </a:r>
          </a:p>
          <a:p>
            <a:pPr algn="ctr"/>
            <a:r>
              <a:rPr lang="es-AR" sz="2400" b="1" dirty="0" smtClean="0">
                <a:latin typeface="Georgia" panose="02040502050405020303" pitchFamily="18" charset="0"/>
              </a:rPr>
              <a:t>100 MILLONES DE USUARIOS </a:t>
            </a:r>
            <a:endParaRPr lang="es-MX" sz="2400" b="1" dirty="0">
              <a:latin typeface="Georgia" panose="02040502050405020303" pitchFamily="18" charset="0"/>
            </a:endParaRPr>
          </a:p>
        </p:txBody>
      </p:sp>
      <p:sp>
        <p:nvSpPr>
          <p:cNvPr id="6" name="CuadroTexto 5"/>
          <p:cNvSpPr txBox="1"/>
          <p:nvPr/>
        </p:nvSpPr>
        <p:spPr>
          <a:xfrm>
            <a:off x="363250" y="5839178"/>
            <a:ext cx="11232858" cy="830997"/>
          </a:xfrm>
          <a:prstGeom prst="rect">
            <a:avLst/>
          </a:prstGeom>
          <a:solidFill>
            <a:srgbClr val="C00000"/>
          </a:solidFill>
        </p:spPr>
        <p:txBody>
          <a:bodyPr wrap="square" rtlCol="0">
            <a:spAutoFit/>
          </a:bodyPr>
          <a:lstStyle/>
          <a:p>
            <a:pPr algn="ctr"/>
            <a:r>
              <a:rPr lang="es-AR" sz="2400" b="1" dirty="0" smtClean="0">
                <a:latin typeface="Georgia" panose="02040502050405020303" pitchFamily="18" charset="0"/>
              </a:rPr>
              <a:t>CHATGPT</a:t>
            </a:r>
            <a:r>
              <a:rPr lang="es-AR" sz="2400" dirty="0" smtClean="0">
                <a:latin typeface="Georgia" panose="02040502050405020303" pitchFamily="18" charset="0"/>
              </a:rPr>
              <a:t>    la </a:t>
            </a:r>
            <a:r>
              <a:rPr lang="es-AR" sz="2400" b="1" dirty="0" smtClean="0">
                <a:latin typeface="Georgia" panose="02040502050405020303" pitchFamily="18" charset="0"/>
              </a:rPr>
              <a:t>Inteligencia Artificial  </a:t>
            </a:r>
            <a:r>
              <a:rPr lang="es-AR" sz="2400" dirty="0" smtClean="0">
                <a:latin typeface="Georgia" panose="02040502050405020303" pitchFamily="18" charset="0"/>
              </a:rPr>
              <a:t>de la Empresa  </a:t>
            </a:r>
            <a:r>
              <a:rPr lang="es-AR" sz="2400" b="1" dirty="0" smtClean="0">
                <a:latin typeface="Georgia" panose="02040502050405020303" pitchFamily="18" charset="0"/>
              </a:rPr>
              <a:t>OpenAI</a:t>
            </a:r>
            <a:r>
              <a:rPr lang="es-AR" sz="2400" dirty="0" smtClean="0">
                <a:latin typeface="Georgia" panose="02040502050405020303" pitchFamily="18" charset="0"/>
              </a:rPr>
              <a:t>  </a:t>
            </a:r>
          </a:p>
          <a:p>
            <a:pPr algn="ctr"/>
            <a:r>
              <a:rPr lang="es-AR" sz="2400" dirty="0" smtClean="0">
                <a:latin typeface="Georgia" panose="02040502050405020303" pitchFamily="18" charset="0"/>
              </a:rPr>
              <a:t>logró </a:t>
            </a:r>
            <a:r>
              <a:rPr lang="es-AR" sz="2400" b="1" dirty="0" smtClean="0">
                <a:latin typeface="Georgia" panose="02040502050405020303" pitchFamily="18" charset="0"/>
              </a:rPr>
              <a:t>100 M de usuarios</a:t>
            </a:r>
            <a:r>
              <a:rPr lang="es-AR" sz="2400" dirty="0" smtClean="0">
                <a:latin typeface="Georgia" panose="02040502050405020303" pitchFamily="18" charset="0"/>
              </a:rPr>
              <a:t> en solo </a:t>
            </a:r>
            <a:r>
              <a:rPr lang="es-AR" sz="2400" b="1" dirty="0" smtClean="0">
                <a:latin typeface="Georgia" panose="02040502050405020303" pitchFamily="18" charset="0"/>
              </a:rPr>
              <a:t>2 meses</a:t>
            </a:r>
            <a:r>
              <a:rPr lang="es-AR" sz="2400" dirty="0" smtClean="0">
                <a:latin typeface="Georgia" panose="02040502050405020303" pitchFamily="18" charset="0"/>
              </a:rPr>
              <a:t>, de noviembre de 2022 a enero 2023</a:t>
            </a:r>
            <a:endParaRPr lang="es-MX" sz="2400" dirty="0">
              <a:latin typeface="Georgia" panose="02040502050405020303" pitchFamily="18" charset="0"/>
            </a:endParaRPr>
          </a:p>
        </p:txBody>
      </p:sp>
      <p:sp>
        <p:nvSpPr>
          <p:cNvPr id="7" name="Flecha doblada hacia arriba 6"/>
          <p:cNvSpPr/>
          <p:nvPr/>
        </p:nvSpPr>
        <p:spPr>
          <a:xfrm>
            <a:off x="10498346" y="5745194"/>
            <a:ext cx="526213" cy="4054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10" name="CuadroTexto 9"/>
          <p:cNvSpPr txBox="1"/>
          <p:nvPr/>
        </p:nvSpPr>
        <p:spPr>
          <a:xfrm>
            <a:off x="10498346" y="789486"/>
            <a:ext cx="621102" cy="369332"/>
          </a:xfrm>
          <a:prstGeom prst="rect">
            <a:avLst/>
          </a:prstGeom>
          <a:noFill/>
        </p:spPr>
        <p:txBody>
          <a:bodyPr wrap="square" rtlCol="0">
            <a:spAutoFit/>
          </a:bodyPr>
          <a:lstStyle/>
          <a:p>
            <a:pPr algn="ctr"/>
            <a:r>
              <a:rPr lang="es-AR" dirty="0">
                <a:solidFill>
                  <a:schemeClr val="bg1"/>
                </a:solidFill>
                <a:latin typeface="Arial Black" panose="020B0A04020102020204" pitchFamily="34" charset="0"/>
              </a:rPr>
              <a:t>6</a:t>
            </a:r>
            <a:endParaRPr lang="es-AR" dirty="0" smtClean="0">
              <a:solidFill>
                <a:schemeClr val="bg1"/>
              </a:solidFill>
              <a:latin typeface="Arial Black" panose="020B0A04020102020204" pitchFamily="34" charset="0"/>
            </a:endParaRPr>
          </a:p>
        </p:txBody>
      </p:sp>
    </p:spTree>
    <p:extLst>
      <p:ext uri="{BB962C8B-B14F-4D97-AF65-F5344CB8AC3E}">
        <p14:creationId xmlns:p14="http://schemas.microsoft.com/office/powerpoint/2010/main" val="33330192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3000"/>
                                        <p:tgtEl>
                                          <p:spTgt spid="1026"/>
                                        </p:tgtEl>
                                      </p:cBhvr>
                                    </p:animEffect>
                                  </p:childTnLst>
                                </p:cTn>
                              </p:par>
                              <p:par>
                                <p:cTn id="8" presetID="22" presetClass="entr" presetSubtype="8"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425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Runaway AI Is an Extinction Risk, Experts Warn | WIRED"/>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314826" y="21287"/>
            <a:ext cx="7877174" cy="683671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4237905" y="912190"/>
            <a:ext cx="7881487" cy="1477328"/>
          </a:xfrm>
          <a:prstGeom prst="rect">
            <a:avLst/>
          </a:prstGeom>
          <a:solidFill>
            <a:srgbClr val="FF0000"/>
          </a:solidFill>
        </p:spPr>
        <p:txBody>
          <a:bodyPr wrap="square" rtlCol="0">
            <a:spAutoFit/>
          </a:bodyPr>
          <a:lstStyle/>
          <a:p>
            <a:pPr algn="just"/>
            <a:r>
              <a:rPr lang="es-MX" sz="3000" b="1" dirty="0" smtClean="0">
                <a:solidFill>
                  <a:srgbClr val="FFFF00"/>
                </a:solidFill>
                <a:effectLst>
                  <a:outerShdw blurRad="38100" dist="38100" dir="2700000" algn="tl">
                    <a:srgbClr val="000000">
                      <a:alpha val="43137"/>
                    </a:srgbClr>
                  </a:outerShdw>
                </a:effectLst>
                <a:latin typeface="Georgia" panose="02040502050405020303" pitchFamily="18" charset="0"/>
              </a:rPr>
              <a:t>	</a:t>
            </a:r>
            <a:r>
              <a:rPr lang="es-MX" sz="3000" b="1" i="1" dirty="0" smtClean="0">
                <a:solidFill>
                  <a:srgbClr val="FFFF00"/>
                </a:solidFill>
                <a:effectLst>
                  <a:outerShdw blurRad="38100" dist="38100" dir="2700000" algn="tl">
                    <a:srgbClr val="000000">
                      <a:alpha val="43137"/>
                    </a:srgbClr>
                  </a:outerShdw>
                </a:effectLst>
                <a:latin typeface="Georgia" panose="02040502050405020303" pitchFamily="18" charset="0"/>
              </a:rPr>
              <a:t>El </a:t>
            </a:r>
            <a:r>
              <a:rPr lang="es-MX" sz="3000" b="1" i="1" dirty="0">
                <a:solidFill>
                  <a:srgbClr val="FFFF00"/>
                </a:solidFill>
                <a:effectLst>
                  <a:outerShdw blurRad="38100" dist="38100" dir="2700000" algn="tl">
                    <a:srgbClr val="000000">
                      <a:alpha val="43137"/>
                    </a:srgbClr>
                  </a:outerShdw>
                </a:effectLst>
                <a:latin typeface="Georgia" panose="02040502050405020303" pitchFamily="18" charset="0"/>
              </a:rPr>
              <a:t>aprendizaje personalizado es uno </a:t>
            </a:r>
            <a:r>
              <a:rPr lang="es-MX" sz="3000" b="1" i="1" dirty="0" smtClean="0">
                <a:solidFill>
                  <a:srgbClr val="FFFF00"/>
                </a:solidFill>
                <a:effectLst>
                  <a:outerShdw blurRad="38100" dist="38100" dir="2700000" algn="tl">
                    <a:srgbClr val="000000">
                      <a:alpha val="43137"/>
                    </a:srgbClr>
                  </a:outerShdw>
                </a:effectLst>
                <a:latin typeface="Georgia" panose="02040502050405020303" pitchFamily="18" charset="0"/>
              </a:rPr>
              <a:t>de los beneficios </a:t>
            </a:r>
            <a:r>
              <a:rPr lang="es-MX" sz="3000" b="1" i="1" dirty="0">
                <a:solidFill>
                  <a:srgbClr val="FFFF00"/>
                </a:solidFill>
                <a:effectLst>
                  <a:outerShdw blurRad="38100" dist="38100" dir="2700000" algn="tl">
                    <a:srgbClr val="000000">
                      <a:alpha val="43137"/>
                    </a:srgbClr>
                  </a:outerShdw>
                </a:effectLst>
                <a:latin typeface="Georgia" panose="02040502050405020303" pitchFamily="18" charset="0"/>
              </a:rPr>
              <a:t>potenciales más interesantes </a:t>
            </a:r>
            <a:r>
              <a:rPr lang="es-MX" sz="3000" b="1" i="1" dirty="0" smtClean="0">
                <a:solidFill>
                  <a:srgbClr val="FFFF00"/>
                </a:solidFill>
                <a:effectLst>
                  <a:outerShdw blurRad="38100" dist="38100" dir="2700000" algn="tl">
                    <a:srgbClr val="000000">
                      <a:alpha val="43137"/>
                    </a:srgbClr>
                  </a:outerShdw>
                </a:effectLst>
                <a:latin typeface="Georgia" panose="02040502050405020303" pitchFamily="18" charset="0"/>
              </a:rPr>
              <a:t>de la </a:t>
            </a:r>
            <a:r>
              <a:rPr lang="es-MX" sz="3000" b="1" i="1" dirty="0">
                <a:solidFill>
                  <a:srgbClr val="FFFF00"/>
                </a:solidFill>
                <a:effectLst>
                  <a:outerShdw blurRad="38100" dist="38100" dir="2700000" algn="tl">
                    <a:srgbClr val="000000">
                      <a:alpha val="43137"/>
                    </a:srgbClr>
                  </a:outerShdw>
                </a:effectLst>
                <a:latin typeface="Georgia" panose="02040502050405020303" pitchFamily="18" charset="0"/>
              </a:rPr>
              <a:t>IA en la educación</a:t>
            </a:r>
            <a:r>
              <a:rPr lang="es-MX" sz="3000" b="1" dirty="0">
                <a:solidFill>
                  <a:srgbClr val="FFFF00"/>
                </a:solidFill>
                <a:effectLst>
                  <a:outerShdw blurRad="38100" dist="38100" dir="2700000" algn="tl">
                    <a:srgbClr val="000000">
                      <a:alpha val="43137"/>
                    </a:srgbClr>
                  </a:outerShdw>
                </a:effectLst>
                <a:latin typeface="Georgia" panose="02040502050405020303" pitchFamily="18" charset="0"/>
              </a:rPr>
              <a:t>. </a:t>
            </a:r>
            <a:endParaRPr lang="es-MX" sz="3000" b="1" i="1" dirty="0">
              <a:solidFill>
                <a:srgbClr val="FFFF00"/>
              </a:solidFill>
              <a:effectLst>
                <a:outerShdw blurRad="38100" dist="38100" dir="2700000" algn="tl">
                  <a:srgbClr val="000000">
                    <a:alpha val="43137"/>
                  </a:srgbClr>
                </a:outerShdw>
              </a:effectLst>
            </a:endParaRPr>
          </a:p>
        </p:txBody>
      </p:sp>
      <p:pic>
        <p:nvPicPr>
          <p:cNvPr id="2050" name="Picture 2" descr="7 Best AI Art Generators of 2023"/>
          <p:cNvPicPr>
            <a:picLocks noChangeAspect="1" noChangeArrowheads="1"/>
          </p:cNvPicPr>
          <p:nvPr/>
        </p:nvPicPr>
        <p:blipFill rotWithShape="1">
          <a:blip r:embed="rId4">
            <a:extLst>
              <a:ext uri="{28A0092B-C50C-407E-A947-70E740481C1C}">
                <a14:useLocalDpi xmlns:a14="http://schemas.microsoft.com/office/drawing/2010/main" val="0"/>
              </a:ext>
            </a:extLst>
          </a:blip>
          <a:srcRect l="29251" r="28416"/>
          <a:stretch/>
        </p:blipFill>
        <p:spPr bwMode="auto">
          <a:xfrm>
            <a:off x="0" y="0"/>
            <a:ext cx="4314825" cy="67925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58368" t="29515" r="8306" b="18400"/>
          <a:stretch/>
        </p:blipFill>
        <p:spPr>
          <a:xfrm>
            <a:off x="10463842" y="117894"/>
            <a:ext cx="621102" cy="591079"/>
          </a:xfrm>
          <a:prstGeom prst="rect">
            <a:avLst/>
          </a:prstGeom>
        </p:spPr>
      </p:pic>
      <p:sp>
        <p:nvSpPr>
          <p:cNvPr id="4" name="CuadroTexto 3"/>
          <p:cNvSpPr txBox="1"/>
          <p:nvPr/>
        </p:nvSpPr>
        <p:spPr>
          <a:xfrm>
            <a:off x="10463843" y="793630"/>
            <a:ext cx="621102" cy="369332"/>
          </a:xfrm>
          <a:prstGeom prst="rect">
            <a:avLst/>
          </a:prstGeom>
          <a:noFill/>
        </p:spPr>
        <p:txBody>
          <a:bodyPr wrap="square" rtlCol="0">
            <a:spAutoFit/>
          </a:bodyPr>
          <a:lstStyle/>
          <a:p>
            <a:pPr algn="ctr"/>
            <a:r>
              <a:rPr lang="es-AR" dirty="0" smtClean="0">
                <a:latin typeface="Arial Black" panose="020B0A04020102020204" pitchFamily="34" charset="0"/>
              </a:rPr>
              <a:t>7</a:t>
            </a:r>
            <a:endParaRPr lang="es-MX" dirty="0">
              <a:latin typeface="Arial Black" panose="020B0A04020102020204" pitchFamily="34" charset="0"/>
            </a:endParaRPr>
          </a:p>
        </p:txBody>
      </p:sp>
      <p:sp>
        <p:nvSpPr>
          <p:cNvPr id="6" name="CuadroTexto 5"/>
          <p:cNvSpPr txBox="1"/>
          <p:nvPr/>
        </p:nvSpPr>
        <p:spPr>
          <a:xfrm>
            <a:off x="4314825" y="2835529"/>
            <a:ext cx="7804568" cy="3431709"/>
          </a:xfrm>
          <a:prstGeom prst="rect">
            <a:avLst/>
          </a:prstGeom>
          <a:solidFill>
            <a:srgbClr val="002060"/>
          </a:solidFill>
        </p:spPr>
        <p:txBody>
          <a:bodyPr wrap="square" rtlCol="0">
            <a:spAutoFit/>
          </a:bodyPr>
          <a:lstStyle/>
          <a:p>
            <a:pPr algn="just"/>
            <a:endParaRPr lang="es-MX" sz="1500" dirty="0" smtClean="0">
              <a:latin typeface="Georgia" panose="02040502050405020303" pitchFamily="18" charset="0"/>
            </a:endParaRPr>
          </a:p>
          <a:p>
            <a:pPr algn="just"/>
            <a:r>
              <a:rPr lang="es-MX" sz="2400" dirty="0" smtClean="0">
                <a:latin typeface="Georgia" panose="02040502050405020303" pitchFamily="18" charset="0"/>
              </a:rPr>
              <a:t>	Con </a:t>
            </a:r>
            <a:r>
              <a:rPr lang="es-MX" sz="2400" dirty="0">
                <a:latin typeface="Georgia" panose="02040502050405020303" pitchFamily="18" charset="0"/>
              </a:rPr>
              <a:t>la </a:t>
            </a:r>
            <a:r>
              <a:rPr lang="es-MX" sz="2400" dirty="0" smtClean="0">
                <a:latin typeface="Georgia" panose="02040502050405020303" pitchFamily="18" charset="0"/>
              </a:rPr>
              <a:t>capacidad de </a:t>
            </a:r>
            <a:r>
              <a:rPr lang="es-MX" sz="2400" dirty="0">
                <a:latin typeface="Georgia" panose="02040502050405020303" pitchFamily="18" charset="0"/>
              </a:rPr>
              <a:t>analizar datos sobre el rendimiento y las preferencias de los alumnos, la IA puede ayudar a los educadores a crear </a:t>
            </a:r>
            <a:r>
              <a:rPr lang="es-MX" sz="2400" b="1" dirty="0">
                <a:latin typeface="Georgia" panose="02040502050405020303" pitchFamily="18" charset="0"/>
              </a:rPr>
              <a:t>planes de clases y evaluaciones </a:t>
            </a:r>
            <a:r>
              <a:rPr lang="es-MX" sz="2400" b="1" dirty="0" smtClean="0">
                <a:latin typeface="Georgia" panose="02040502050405020303" pitchFamily="18" charset="0"/>
              </a:rPr>
              <a:t>personalizadas. </a:t>
            </a:r>
          </a:p>
          <a:p>
            <a:pPr algn="just"/>
            <a:endParaRPr lang="es-MX" sz="2400" b="1" i="1" dirty="0">
              <a:latin typeface="Georgia" panose="02040502050405020303" pitchFamily="18" charset="0"/>
            </a:endParaRPr>
          </a:p>
          <a:p>
            <a:pPr algn="just"/>
            <a:r>
              <a:rPr lang="es-MX" sz="2400" b="1" i="1" dirty="0" smtClean="0">
                <a:latin typeface="Georgia" panose="02040502050405020303" pitchFamily="18" charset="0"/>
              </a:rPr>
              <a:t>	</a:t>
            </a:r>
            <a:r>
              <a:rPr lang="es-MX" sz="2400" i="1" dirty="0" smtClean="0">
                <a:latin typeface="Georgia" panose="02040502050405020303" pitchFamily="18" charset="0"/>
              </a:rPr>
              <a:t>Esto </a:t>
            </a:r>
            <a:r>
              <a:rPr lang="es-MX" sz="2400" i="1" dirty="0">
                <a:latin typeface="Georgia" panose="02040502050405020303" pitchFamily="18" charset="0"/>
              </a:rPr>
              <a:t>puede mejorar el compromiso y la motivación de los estudiantes y, en última instancia, </a:t>
            </a:r>
            <a:r>
              <a:rPr lang="es-MX" sz="2400" b="1" i="1" dirty="0">
                <a:latin typeface="Georgia" panose="02040502050405020303" pitchFamily="18" charset="0"/>
              </a:rPr>
              <a:t>conducir a mejores resultados </a:t>
            </a:r>
            <a:r>
              <a:rPr lang="es-MX" sz="2400" b="1" i="1" dirty="0" smtClean="0">
                <a:latin typeface="Georgia" panose="02040502050405020303" pitchFamily="18" charset="0"/>
              </a:rPr>
              <a:t>escolares</a:t>
            </a:r>
            <a:r>
              <a:rPr lang="es-MX" b="1" i="1" dirty="0" smtClean="0"/>
              <a:t>.</a:t>
            </a:r>
          </a:p>
          <a:p>
            <a:pPr algn="just"/>
            <a:endParaRPr lang="es-MX" sz="1000" b="1" i="1" dirty="0"/>
          </a:p>
        </p:txBody>
      </p:sp>
    </p:spTree>
    <p:extLst>
      <p:ext uri="{BB962C8B-B14F-4D97-AF65-F5344CB8AC3E}">
        <p14:creationId xmlns:p14="http://schemas.microsoft.com/office/powerpoint/2010/main" val="466670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3000"/>
                                        <p:tgtEl>
                                          <p:spTgt spid="2050"/>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3000"/>
                                        <p:tgtEl>
                                          <p:spTgt spid="8"/>
                                        </p:tgtEl>
                                      </p:cBhvr>
                                    </p:animEffect>
                                  </p:childTnLst>
                                </p:cTn>
                              </p:par>
                            </p:childTnLst>
                          </p:cTn>
                        </p:par>
                        <p:par>
                          <p:cTn id="11" fill="hold">
                            <p:stCondLst>
                              <p:cond delay="300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8050"/>
                            </p:stCondLst>
                            <p:childTnLst>
                              <p:par>
                                <p:cTn id="16" presetID="22" presetClass="entr" presetSubtype="8"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 Best AI Art Generators of 2023"/>
          <p:cNvPicPr>
            <a:picLocks noChangeAspect="1" noChangeArrowheads="1"/>
          </p:cNvPicPr>
          <p:nvPr/>
        </p:nvPicPr>
        <p:blipFill rotWithShape="1">
          <a:blip r:embed="rId2">
            <a:extLst>
              <a:ext uri="{28A0092B-C50C-407E-A947-70E740481C1C}">
                <a14:useLocalDpi xmlns:a14="http://schemas.microsoft.com/office/drawing/2010/main" val="0"/>
              </a:ext>
            </a:extLst>
          </a:blip>
          <a:srcRect l="29251" r="28416"/>
          <a:stretch/>
        </p:blipFill>
        <p:spPr bwMode="auto">
          <a:xfrm>
            <a:off x="8626" y="84094"/>
            <a:ext cx="4314825" cy="67925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unaway AI Is an Extinction Risk, Experts Warn | WI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0"/>
            <a:ext cx="7877174" cy="683671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55937" y="14186"/>
            <a:ext cx="621102" cy="591079"/>
          </a:xfrm>
          <a:prstGeom prst="rect">
            <a:avLst/>
          </a:prstGeom>
        </p:spPr>
      </p:pic>
      <p:sp>
        <p:nvSpPr>
          <p:cNvPr id="9" name="CuadroTexto 8"/>
          <p:cNvSpPr txBox="1"/>
          <p:nvPr/>
        </p:nvSpPr>
        <p:spPr>
          <a:xfrm>
            <a:off x="10455937" y="675639"/>
            <a:ext cx="621102" cy="369332"/>
          </a:xfrm>
          <a:prstGeom prst="rect">
            <a:avLst/>
          </a:prstGeom>
          <a:noFill/>
        </p:spPr>
        <p:txBody>
          <a:bodyPr wrap="square" rtlCol="0">
            <a:spAutoFit/>
          </a:bodyPr>
          <a:lstStyle/>
          <a:p>
            <a:pPr algn="ctr"/>
            <a:r>
              <a:rPr lang="es-AR" dirty="0" smtClean="0">
                <a:latin typeface="Arial Black" panose="020B0A04020102020204" pitchFamily="34" charset="0"/>
              </a:rPr>
              <a:t>8</a:t>
            </a:r>
            <a:endParaRPr lang="es-MX" dirty="0">
              <a:latin typeface="Arial Black" panose="020B0A04020102020204" pitchFamily="34" charset="0"/>
            </a:endParaRPr>
          </a:p>
        </p:txBody>
      </p:sp>
      <p:sp>
        <p:nvSpPr>
          <p:cNvPr id="2" name="CuadroTexto 1"/>
          <p:cNvSpPr txBox="1"/>
          <p:nvPr/>
        </p:nvSpPr>
        <p:spPr>
          <a:xfrm>
            <a:off x="4314824" y="3599630"/>
            <a:ext cx="7744903" cy="3046988"/>
          </a:xfrm>
          <a:prstGeom prst="rect">
            <a:avLst/>
          </a:prstGeom>
          <a:solidFill>
            <a:srgbClr val="FF0000"/>
          </a:solidFill>
        </p:spPr>
        <p:txBody>
          <a:bodyPr wrap="square" rtlCol="0">
            <a:spAutoFit/>
          </a:bodyPr>
          <a:lstStyle/>
          <a:p>
            <a:pPr algn="just"/>
            <a:r>
              <a:rPr lang="es-MX" sz="2400" dirty="0" smtClean="0">
                <a:effectLst>
                  <a:outerShdw blurRad="38100" dist="38100" dir="2700000" algn="tl">
                    <a:srgbClr val="000000">
                      <a:alpha val="43137"/>
                    </a:srgbClr>
                  </a:outerShdw>
                </a:effectLst>
                <a:latin typeface="Georgia" panose="02040502050405020303" pitchFamily="18" charset="0"/>
              </a:rPr>
              <a:t>	Un </a:t>
            </a:r>
            <a:r>
              <a:rPr lang="es-MX" sz="2400" u="sng" dirty="0">
                <a:effectLst>
                  <a:outerShdw blurRad="38100" dist="38100" dir="2700000" algn="tl">
                    <a:srgbClr val="000000">
                      <a:alpha val="43137"/>
                    </a:srgbClr>
                  </a:outerShdw>
                </a:effectLst>
                <a:latin typeface="Georgia" panose="02040502050405020303" pitchFamily="18" charset="0"/>
              </a:rPr>
              <a:t>primer ámbito</a:t>
            </a:r>
            <a:r>
              <a:rPr lang="es-MX" sz="2400" b="1" dirty="0">
                <a:effectLst>
                  <a:outerShdw blurRad="38100" dist="38100" dir="2700000" algn="tl">
                    <a:srgbClr val="000000">
                      <a:alpha val="43137"/>
                    </a:srgbClr>
                  </a:outerShdw>
                </a:effectLst>
                <a:latin typeface="Georgia" panose="02040502050405020303" pitchFamily="18" charset="0"/>
              </a:rPr>
              <a:t> </a:t>
            </a:r>
            <a:r>
              <a:rPr lang="es-MX" sz="2400" dirty="0">
                <a:effectLst>
                  <a:outerShdw blurRad="38100" dist="38100" dir="2700000" algn="tl">
                    <a:srgbClr val="000000">
                      <a:alpha val="43137"/>
                    </a:srgbClr>
                  </a:outerShdw>
                </a:effectLst>
                <a:latin typeface="Georgia" panose="02040502050405020303" pitchFamily="18" charset="0"/>
              </a:rPr>
              <a:t>de contribución de la </a:t>
            </a:r>
            <a:r>
              <a:rPr lang="es-MX" sz="2400" b="1" dirty="0">
                <a:effectLst>
                  <a:outerShdw blurRad="38100" dist="38100" dir="2700000" algn="tl">
                    <a:srgbClr val="000000">
                      <a:alpha val="43137"/>
                    </a:srgbClr>
                  </a:outerShdw>
                </a:effectLst>
                <a:latin typeface="Georgia" panose="02040502050405020303" pitchFamily="18" charset="0"/>
              </a:rPr>
              <a:t>IA</a:t>
            </a:r>
            <a:r>
              <a:rPr lang="es-MX" sz="2400" dirty="0">
                <a:effectLst>
                  <a:outerShdw blurRad="38100" dist="38100" dir="2700000" algn="tl">
                    <a:srgbClr val="000000">
                      <a:alpha val="43137"/>
                    </a:srgbClr>
                  </a:outerShdw>
                </a:effectLst>
                <a:latin typeface="Georgia" panose="02040502050405020303" pitchFamily="18" charset="0"/>
              </a:rPr>
              <a:t> a la </a:t>
            </a:r>
            <a:r>
              <a:rPr lang="es-MX" sz="2400" dirty="0" smtClean="0">
                <a:effectLst>
                  <a:outerShdw blurRad="38100" dist="38100" dir="2700000" algn="tl">
                    <a:srgbClr val="000000">
                      <a:alpha val="43137"/>
                    </a:srgbClr>
                  </a:outerShdw>
                </a:effectLst>
                <a:latin typeface="Georgia" panose="02040502050405020303" pitchFamily="18" charset="0"/>
              </a:rPr>
              <a:t>educación, </a:t>
            </a:r>
            <a:r>
              <a:rPr lang="es-MX" sz="2400" dirty="0">
                <a:effectLst>
                  <a:outerShdw blurRad="38100" dist="38100" dir="2700000" algn="tl">
                    <a:srgbClr val="000000">
                      <a:alpha val="43137"/>
                    </a:srgbClr>
                  </a:outerShdw>
                </a:effectLst>
                <a:latin typeface="Georgia" panose="02040502050405020303" pitchFamily="18" charset="0"/>
              </a:rPr>
              <a:t>q</a:t>
            </a:r>
            <a:r>
              <a:rPr lang="es-MX" sz="2400" dirty="0" smtClean="0">
                <a:effectLst>
                  <a:outerShdw blurRad="38100" dist="38100" dir="2700000" algn="tl">
                    <a:srgbClr val="000000">
                      <a:alpha val="43137"/>
                    </a:srgbClr>
                  </a:outerShdw>
                </a:effectLst>
                <a:latin typeface="Georgia" panose="02040502050405020303" pitchFamily="18" charset="0"/>
              </a:rPr>
              <a:t>uizás </a:t>
            </a:r>
            <a:r>
              <a:rPr lang="es-MX" sz="2400" dirty="0">
                <a:effectLst>
                  <a:outerShdw blurRad="38100" dist="38100" dir="2700000" algn="tl">
                    <a:srgbClr val="000000">
                      <a:alpha val="43137"/>
                    </a:srgbClr>
                  </a:outerShdw>
                </a:effectLst>
                <a:latin typeface="Georgia" panose="02040502050405020303" pitchFamily="18" charset="0"/>
              </a:rPr>
              <a:t>el más conocido y con más </a:t>
            </a:r>
            <a:r>
              <a:rPr lang="es-MX" sz="2400" dirty="0" smtClean="0">
                <a:effectLst>
                  <a:outerShdw blurRad="38100" dist="38100" dir="2700000" algn="tl">
                    <a:srgbClr val="000000">
                      <a:alpha val="43137"/>
                    </a:srgbClr>
                  </a:outerShdw>
                </a:effectLst>
                <a:latin typeface="Georgia" panose="02040502050405020303" pitchFamily="18" charset="0"/>
              </a:rPr>
              <a:t>trayectoria, </a:t>
            </a:r>
            <a:r>
              <a:rPr lang="es-MX" sz="2400" dirty="0">
                <a:effectLst>
                  <a:outerShdw blurRad="38100" dist="38100" dir="2700000" algn="tl">
                    <a:srgbClr val="000000">
                      <a:alpha val="43137"/>
                    </a:srgbClr>
                  </a:outerShdw>
                </a:effectLst>
                <a:latin typeface="Georgia" panose="02040502050405020303" pitchFamily="18" charset="0"/>
              </a:rPr>
              <a:t>comprende los </a:t>
            </a:r>
            <a:r>
              <a:rPr lang="es-MX" sz="2400" b="1" dirty="0">
                <a:effectLst>
                  <a:outerShdw blurRad="38100" dist="38100" dir="2700000" algn="tl">
                    <a:srgbClr val="000000">
                      <a:alpha val="43137"/>
                    </a:srgbClr>
                  </a:outerShdw>
                </a:effectLst>
                <a:latin typeface="Georgia" panose="02040502050405020303" pitchFamily="18" charset="0"/>
              </a:rPr>
              <a:t>sistemas de enseñanza </a:t>
            </a:r>
            <a:r>
              <a:rPr lang="es-MX" sz="2400" b="1" dirty="0" smtClean="0">
                <a:effectLst>
                  <a:outerShdw blurRad="38100" dist="38100" dir="2700000" algn="tl">
                    <a:srgbClr val="000000">
                      <a:alpha val="43137"/>
                    </a:srgbClr>
                  </a:outerShdw>
                </a:effectLst>
                <a:latin typeface="Georgia" panose="02040502050405020303" pitchFamily="18" charset="0"/>
              </a:rPr>
              <a:t>adaptativa</a:t>
            </a:r>
            <a:r>
              <a:rPr lang="es-MX" sz="2400" dirty="0" smtClean="0">
                <a:effectLst>
                  <a:outerShdw blurRad="38100" dist="38100" dir="2700000" algn="tl">
                    <a:srgbClr val="000000">
                      <a:alpha val="43137"/>
                    </a:srgbClr>
                  </a:outerShdw>
                </a:effectLst>
                <a:latin typeface="Georgia" panose="02040502050405020303" pitchFamily="18" charset="0"/>
              </a:rPr>
              <a:t>. </a:t>
            </a:r>
          </a:p>
          <a:p>
            <a:pPr algn="just"/>
            <a:r>
              <a:rPr lang="es-MX" sz="2400" dirty="0">
                <a:effectLst>
                  <a:outerShdw blurRad="38100" dist="38100" dir="2700000" algn="tl">
                    <a:srgbClr val="000000">
                      <a:alpha val="43137"/>
                    </a:srgbClr>
                  </a:outerShdw>
                </a:effectLst>
                <a:latin typeface="Georgia" panose="02040502050405020303" pitchFamily="18" charset="0"/>
              </a:rPr>
              <a:t>	</a:t>
            </a:r>
            <a:r>
              <a:rPr lang="es-MX" sz="2400" dirty="0" smtClean="0">
                <a:effectLst>
                  <a:outerShdw blurRad="38100" dist="38100" dir="2700000" algn="tl">
                    <a:srgbClr val="000000">
                      <a:alpha val="43137"/>
                    </a:srgbClr>
                  </a:outerShdw>
                </a:effectLst>
                <a:latin typeface="Georgia" panose="02040502050405020303" pitchFamily="18" charset="0"/>
              </a:rPr>
              <a:t>Se </a:t>
            </a:r>
            <a:r>
              <a:rPr lang="es-MX" sz="2400" dirty="0">
                <a:effectLst>
                  <a:outerShdw blurRad="38100" dist="38100" dir="2700000" algn="tl">
                    <a:srgbClr val="000000">
                      <a:alpha val="43137"/>
                    </a:srgbClr>
                  </a:outerShdw>
                </a:effectLst>
                <a:latin typeface="Georgia" panose="02040502050405020303" pitchFamily="18" charset="0"/>
              </a:rPr>
              <a:t>trata de </a:t>
            </a:r>
            <a:r>
              <a:rPr lang="es-MX" sz="2400" b="1" dirty="0">
                <a:effectLst>
                  <a:outerShdw blurRad="38100" dist="38100" dir="2700000" algn="tl">
                    <a:srgbClr val="000000">
                      <a:alpha val="43137"/>
                    </a:srgbClr>
                  </a:outerShdw>
                </a:effectLst>
                <a:latin typeface="Georgia" panose="02040502050405020303" pitchFamily="18" charset="0"/>
              </a:rPr>
              <a:t>plataformas y sistemas de tutoría inteligente</a:t>
            </a:r>
            <a:r>
              <a:rPr lang="es-MX" sz="2400" dirty="0">
                <a:effectLst>
                  <a:outerShdw blurRad="38100" dist="38100" dir="2700000" algn="tl">
                    <a:srgbClr val="000000">
                      <a:alpha val="43137"/>
                    </a:srgbClr>
                  </a:outerShdw>
                </a:effectLst>
                <a:latin typeface="Georgia" panose="02040502050405020303" pitchFamily="18" charset="0"/>
              </a:rPr>
              <a:t> que ofrecen trayectorias personalizadas de </a:t>
            </a:r>
            <a:r>
              <a:rPr lang="es-MX" sz="2400" i="1" dirty="0">
                <a:effectLst>
                  <a:outerShdw blurRad="38100" dist="38100" dir="2700000" algn="tl">
                    <a:srgbClr val="000000">
                      <a:alpha val="43137"/>
                    </a:srgbClr>
                  </a:outerShdw>
                </a:effectLst>
                <a:latin typeface="Georgia" panose="02040502050405020303" pitchFamily="18" charset="0"/>
              </a:rPr>
              <a:t>aprendizaje basado en los perfiles, respuestas e interacciones de los estudiantes. </a:t>
            </a:r>
          </a:p>
        </p:txBody>
      </p:sp>
      <p:sp>
        <p:nvSpPr>
          <p:cNvPr id="3" name="CuadroTexto 2"/>
          <p:cNvSpPr txBox="1"/>
          <p:nvPr/>
        </p:nvSpPr>
        <p:spPr>
          <a:xfrm>
            <a:off x="4323451" y="1062231"/>
            <a:ext cx="7736276" cy="2308324"/>
          </a:xfrm>
          <a:prstGeom prst="rect">
            <a:avLst/>
          </a:prstGeom>
          <a:solidFill>
            <a:srgbClr val="FF0000"/>
          </a:solidFill>
        </p:spPr>
        <p:txBody>
          <a:bodyPr wrap="square" rtlCol="0">
            <a:spAutoFit/>
          </a:bodyPr>
          <a:lstStyle/>
          <a:p>
            <a:pPr algn="just"/>
            <a:r>
              <a:rPr lang="es-MX" sz="2400" dirty="0" smtClean="0">
                <a:latin typeface="Georgia" panose="02040502050405020303" pitchFamily="18" charset="0"/>
              </a:rPr>
              <a:t>	</a:t>
            </a:r>
            <a:r>
              <a:rPr lang="es-MX" sz="2400" dirty="0" smtClean="0">
                <a:effectLst>
                  <a:outerShdw blurRad="38100" dist="38100" dir="2700000" algn="tl">
                    <a:srgbClr val="000000">
                      <a:alpha val="43137"/>
                    </a:srgbClr>
                  </a:outerShdw>
                </a:effectLst>
                <a:latin typeface="Georgia" panose="02040502050405020303" pitchFamily="18" charset="0"/>
              </a:rPr>
              <a:t>Una </a:t>
            </a:r>
            <a:r>
              <a:rPr lang="es-MX" sz="2400" u="sng" dirty="0">
                <a:effectLst>
                  <a:outerShdw blurRad="38100" dist="38100" dir="2700000" algn="tl">
                    <a:srgbClr val="000000">
                      <a:alpha val="43137"/>
                    </a:srgbClr>
                  </a:outerShdw>
                </a:effectLst>
                <a:latin typeface="Georgia" panose="02040502050405020303" pitchFamily="18" charset="0"/>
              </a:rPr>
              <a:t>segunda linea</a:t>
            </a:r>
            <a:r>
              <a:rPr lang="es-MX" sz="2400" dirty="0">
                <a:effectLst>
                  <a:outerShdw blurRad="38100" dist="38100" dir="2700000" algn="tl">
                    <a:srgbClr val="000000">
                      <a:alpha val="43137"/>
                    </a:srgbClr>
                  </a:outerShdw>
                </a:effectLst>
                <a:latin typeface="Georgia" panose="02040502050405020303" pitchFamily="18" charset="0"/>
              </a:rPr>
              <a:t> de </a:t>
            </a:r>
            <a:r>
              <a:rPr lang="es-MX" sz="2400" b="1" dirty="0">
                <a:effectLst>
                  <a:outerShdw blurRad="38100" dist="38100" dir="2700000" algn="tl">
                    <a:srgbClr val="000000">
                      <a:alpha val="43137"/>
                    </a:srgbClr>
                  </a:outerShdw>
                </a:effectLst>
                <a:latin typeface="Georgia" panose="02040502050405020303" pitchFamily="18" charset="0"/>
              </a:rPr>
              <a:t>aporte de la IA </a:t>
            </a:r>
            <a:r>
              <a:rPr lang="es-MX" sz="2400" dirty="0">
                <a:effectLst>
                  <a:outerShdw blurRad="38100" dist="38100" dir="2700000" algn="tl">
                    <a:srgbClr val="000000">
                      <a:alpha val="43137"/>
                    </a:srgbClr>
                  </a:outerShdw>
                </a:effectLst>
                <a:latin typeface="Georgia" panose="02040502050405020303" pitchFamily="18" charset="0"/>
              </a:rPr>
              <a:t>al proceso pedagógico se relaciona con el apoyo que esta presta a la </a:t>
            </a:r>
            <a:r>
              <a:rPr lang="es-MX" sz="2400" u="sng" dirty="0">
                <a:effectLst>
                  <a:outerShdw blurRad="38100" dist="38100" dir="2700000" algn="tl">
                    <a:srgbClr val="000000">
                      <a:alpha val="43137"/>
                    </a:srgbClr>
                  </a:outerShdw>
                </a:effectLst>
                <a:latin typeface="Georgia" panose="02040502050405020303" pitchFamily="18" charset="0"/>
              </a:rPr>
              <a:t>colaboración entre </a:t>
            </a:r>
            <a:r>
              <a:rPr lang="es-MX" sz="2400" u="sng" dirty="0" smtClean="0">
                <a:effectLst>
                  <a:outerShdw blurRad="38100" dist="38100" dir="2700000" algn="tl">
                    <a:srgbClr val="000000">
                      <a:alpha val="43137"/>
                    </a:srgbClr>
                  </a:outerShdw>
                </a:effectLst>
                <a:latin typeface="Georgia" panose="02040502050405020303" pitchFamily="18" charset="0"/>
              </a:rPr>
              <a:t>estudiantes</a:t>
            </a:r>
            <a:r>
              <a:rPr lang="es-MX" sz="2400" dirty="0" smtClean="0">
                <a:effectLst>
                  <a:outerShdw blurRad="38100" dist="38100" dir="2700000" algn="tl">
                    <a:srgbClr val="000000">
                      <a:alpha val="43137"/>
                    </a:srgbClr>
                  </a:outerShdw>
                </a:effectLst>
                <a:latin typeface="Georgia" panose="02040502050405020303" pitchFamily="18" charset="0"/>
              </a:rPr>
              <a:t> en </a:t>
            </a:r>
            <a:r>
              <a:rPr lang="es-MX" sz="2400" dirty="0">
                <a:effectLst>
                  <a:outerShdw blurRad="38100" dist="38100" dir="2700000" algn="tl">
                    <a:srgbClr val="000000">
                      <a:alpha val="43137"/>
                    </a:srgbClr>
                  </a:outerShdw>
                </a:effectLst>
                <a:latin typeface="Georgia" panose="02040502050405020303" pitchFamily="18" charset="0"/>
              </a:rPr>
              <a:t>educación, las plataformas para el </a:t>
            </a:r>
            <a:r>
              <a:rPr lang="es-MX" sz="2400" b="1" dirty="0">
                <a:effectLst>
                  <a:outerShdw blurRad="38100" dist="38100" dir="2700000" algn="tl">
                    <a:srgbClr val="000000">
                      <a:alpha val="43137"/>
                    </a:srgbClr>
                  </a:outerShdw>
                </a:effectLst>
                <a:latin typeface="Georgia" panose="02040502050405020303" pitchFamily="18" charset="0"/>
              </a:rPr>
              <a:t>trabajo colaborativo </a:t>
            </a:r>
            <a:r>
              <a:rPr lang="es-MX" sz="2400" dirty="0" smtClean="0">
                <a:effectLst>
                  <a:outerShdw blurRad="38100" dist="38100" dir="2700000" algn="tl">
                    <a:srgbClr val="000000">
                      <a:alpha val="43137"/>
                    </a:srgbClr>
                  </a:outerShdw>
                </a:effectLst>
                <a:latin typeface="Georgia" panose="02040502050405020303" pitchFamily="18" charset="0"/>
              </a:rPr>
              <a:t>presentes, que hacen </a:t>
            </a:r>
            <a:r>
              <a:rPr lang="es-MX" sz="2400" b="1" dirty="0">
                <a:effectLst>
                  <a:outerShdw blurRad="38100" dist="38100" dir="2700000" algn="tl">
                    <a:srgbClr val="000000">
                      <a:alpha val="43137"/>
                    </a:srgbClr>
                  </a:outerShdw>
                </a:effectLst>
                <a:latin typeface="Georgia" panose="02040502050405020303" pitchFamily="18" charset="0"/>
              </a:rPr>
              <a:t>uso de espacios de discusión asincrónicos.</a:t>
            </a:r>
            <a:r>
              <a:rPr lang="es-MX" sz="2400" dirty="0">
                <a:effectLst>
                  <a:outerShdw blurRad="38100" dist="38100" dir="2700000" algn="tl">
                    <a:srgbClr val="000000">
                      <a:alpha val="43137"/>
                    </a:srgbClr>
                  </a:outerShdw>
                </a:effectLst>
                <a:latin typeface="Georgia" panose="02040502050405020303" pitchFamily="18" charset="0"/>
              </a:rPr>
              <a:t> </a:t>
            </a:r>
          </a:p>
        </p:txBody>
      </p:sp>
    </p:spTree>
    <p:extLst>
      <p:ext uri="{BB962C8B-B14F-4D97-AF65-F5344CB8AC3E}">
        <p14:creationId xmlns:p14="http://schemas.microsoft.com/office/powerpoint/2010/main" val="2948505882"/>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3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3000"/>
                                        <p:tgtEl>
                                          <p:spTgt spid="8"/>
                                        </p:tgtEl>
                                      </p:cBhvr>
                                    </p:animEffect>
                                  </p:childTnLst>
                                </p:cTn>
                              </p:par>
                            </p:childTnLst>
                          </p:cTn>
                        </p:par>
                        <p:par>
                          <p:cTn id="11" fill="hold">
                            <p:stCondLst>
                              <p:cond delay="3000"/>
                            </p:stCondLst>
                            <p:childTnLst>
                              <p:par>
                                <p:cTn id="12" presetID="22" presetClass="entr" presetSubtype="8" fill="hold" grpId="0" nodeType="after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10000"/>
                                  </p:iterate>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 y="3009900"/>
            <a:ext cx="7047123" cy="3848100"/>
          </a:xfrm>
          <a:prstGeom prst="rect">
            <a:avLst/>
          </a:prstGeom>
        </p:spPr>
      </p:pic>
      <p:sp>
        <p:nvSpPr>
          <p:cNvPr id="4" name="Rectángulo 3"/>
          <p:cNvSpPr/>
          <p:nvPr/>
        </p:nvSpPr>
        <p:spPr>
          <a:xfrm>
            <a:off x="114300" y="99536"/>
            <a:ext cx="4791075" cy="3416320"/>
          </a:xfrm>
          <a:prstGeom prst="rect">
            <a:avLst/>
          </a:prstGeom>
        </p:spPr>
        <p:txBody>
          <a:bodyPr wrap="square">
            <a:spAutoFit/>
          </a:bodyPr>
          <a:lstStyle/>
          <a:p>
            <a:pPr algn="just"/>
            <a:r>
              <a:rPr lang="es-MX" sz="2400" dirty="0" smtClean="0">
                <a:effectLst>
                  <a:outerShdw blurRad="38100" dist="38100" dir="2700000" algn="tl">
                    <a:srgbClr val="000000">
                      <a:alpha val="43137"/>
                    </a:srgbClr>
                  </a:outerShdw>
                </a:effectLst>
                <a:latin typeface="Georgia" panose="02040502050405020303" pitchFamily="18" charset="0"/>
              </a:rPr>
              <a:t>	Por </a:t>
            </a:r>
            <a:r>
              <a:rPr lang="es-MX" sz="2400" dirty="0">
                <a:effectLst>
                  <a:outerShdw blurRad="38100" dist="38100" dir="2700000" algn="tl">
                    <a:srgbClr val="000000">
                      <a:alpha val="43137"/>
                    </a:srgbClr>
                  </a:outerShdw>
                </a:effectLst>
                <a:latin typeface="Georgia" panose="02040502050405020303" pitchFamily="18" charset="0"/>
              </a:rPr>
              <a:t>último, están surgiendo aplicaciones con las que se busca aprovechar las </a:t>
            </a:r>
            <a:r>
              <a:rPr lang="es-MX" sz="2400" b="1" dirty="0">
                <a:effectLst>
                  <a:outerShdw blurRad="38100" dist="38100" dir="2700000" algn="tl">
                    <a:srgbClr val="000000">
                      <a:alpha val="43137"/>
                    </a:srgbClr>
                  </a:outerShdw>
                </a:effectLst>
                <a:latin typeface="Georgia" panose="02040502050405020303" pitchFamily="18" charset="0"/>
              </a:rPr>
              <a:t>nuevas capacidades de la IA </a:t>
            </a:r>
            <a:r>
              <a:rPr lang="es-MX" sz="2400" dirty="0">
                <a:effectLst>
                  <a:outerShdw blurRad="38100" dist="38100" dir="2700000" algn="tl">
                    <a:srgbClr val="000000">
                      <a:alpha val="43137"/>
                    </a:srgbClr>
                  </a:outerShdw>
                </a:effectLst>
                <a:latin typeface="Georgia" panose="02040502050405020303" pitchFamily="18" charset="0"/>
              </a:rPr>
              <a:t>en materia de reconocimiento de </a:t>
            </a:r>
            <a:r>
              <a:rPr lang="es-MX" sz="2400" u="sng" dirty="0">
                <a:effectLst>
                  <a:outerShdw blurRad="38100" dist="38100" dir="2700000" algn="tl">
                    <a:srgbClr val="000000">
                      <a:alpha val="43137"/>
                    </a:srgbClr>
                  </a:outerShdw>
                </a:effectLst>
                <a:latin typeface="Georgia" panose="02040502050405020303" pitchFamily="18" charset="0"/>
              </a:rPr>
              <a:t>patrones en conjuntos de datos muy complejos</a:t>
            </a:r>
            <a:r>
              <a:rPr lang="es-MX" sz="2400" dirty="0">
                <a:effectLst>
                  <a:outerShdw blurRad="38100" dist="38100" dir="2700000" algn="tl">
                    <a:srgbClr val="000000">
                      <a:alpha val="43137"/>
                    </a:srgbClr>
                  </a:outerShdw>
                </a:effectLst>
                <a:latin typeface="Georgia" panose="02040502050405020303" pitchFamily="18" charset="0"/>
              </a:rPr>
              <a:t> para realizar </a:t>
            </a:r>
            <a:r>
              <a:rPr lang="es-MX" sz="2400" b="1" dirty="0" smtClean="0">
                <a:effectLst>
                  <a:outerShdw blurRad="38100" dist="38100" dir="2700000" algn="tl">
                    <a:srgbClr val="000000">
                      <a:alpha val="43137"/>
                    </a:srgbClr>
                  </a:outerShdw>
                </a:effectLst>
                <a:latin typeface="Georgia" panose="02040502050405020303" pitchFamily="18" charset="0"/>
              </a:rPr>
              <a:t>diagnósticos y otros tipos de aportes </a:t>
            </a:r>
            <a:r>
              <a:rPr lang="es-MX" sz="2400" b="1" dirty="0">
                <a:effectLst>
                  <a:outerShdw blurRad="38100" dist="38100" dir="2700000" algn="tl">
                    <a:srgbClr val="000000">
                      <a:alpha val="43137"/>
                    </a:srgbClr>
                  </a:outerShdw>
                </a:effectLst>
                <a:latin typeface="Georgia" panose="02040502050405020303" pitchFamily="18" charset="0"/>
              </a:rPr>
              <a:t>específicos </a:t>
            </a:r>
            <a:r>
              <a:rPr lang="es-MX" sz="2400" dirty="0">
                <a:effectLst>
                  <a:outerShdw blurRad="38100" dist="38100" dir="2700000" algn="tl">
                    <a:srgbClr val="000000">
                      <a:alpha val="43137"/>
                    </a:srgbClr>
                  </a:outerShdw>
                </a:effectLst>
                <a:latin typeface="Georgia" panose="02040502050405020303" pitchFamily="18" charset="0"/>
              </a:rPr>
              <a:t>. </a:t>
            </a:r>
          </a:p>
        </p:txBody>
      </p:sp>
      <p:sp>
        <p:nvSpPr>
          <p:cNvPr id="6" name="Rectángulo 5"/>
          <p:cNvSpPr/>
          <p:nvPr/>
        </p:nvSpPr>
        <p:spPr>
          <a:xfrm>
            <a:off x="5019676" y="120818"/>
            <a:ext cx="7058024" cy="6601807"/>
          </a:xfrm>
          <a:prstGeom prst="rect">
            <a:avLst/>
          </a:prstGeom>
          <a:solidFill>
            <a:srgbClr val="C00000"/>
          </a:solidFill>
        </p:spPr>
        <p:txBody>
          <a:bodyPr wrap="square">
            <a:spAutoFit/>
          </a:bodyPr>
          <a:lstStyle/>
          <a:p>
            <a:pPr marL="342900" indent="-342900" algn="just">
              <a:buFont typeface="Wingdings" panose="05000000000000000000" pitchFamily="2" charset="2"/>
              <a:buChar char="Ø"/>
            </a:pPr>
            <a:r>
              <a:rPr lang="es-MX" sz="2300" b="1" dirty="0" smtClean="0">
                <a:latin typeface="Georgia" panose="02040502050405020303" pitchFamily="18" charset="0"/>
              </a:rPr>
              <a:t>Trastornos </a:t>
            </a:r>
            <a:r>
              <a:rPr lang="es-MX" sz="2300" b="1" dirty="0">
                <a:latin typeface="Georgia" panose="02040502050405020303" pitchFamily="18" charset="0"/>
              </a:rPr>
              <a:t>del </a:t>
            </a:r>
            <a:r>
              <a:rPr lang="es-MX" sz="2300" b="1" dirty="0" smtClean="0">
                <a:latin typeface="Georgia" panose="02040502050405020303" pitchFamily="18" charset="0"/>
              </a:rPr>
              <a:t>Espectro Autista</a:t>
            </a:r>
          </a:p>
          <a:p>
            <a:pPr algn="just"/>
            <a:r>
              <a:rPr lang="es-MX" sz="2300" b="1" dirty="0" smtClean="0">
                <a:latin typeface="Georgia" panose="02040502050405020303" pitchFamily="18" charset="0"/>
              </a:rPr>
              <a:t>     (</a:t>
            </a:r>
            <a:r>
              <a:rPr lang="es-MX" sz="2300" b="1" dirty="0">
                <a:latin typeface="Georgia" panose="02040502050405020303" pitchFamily="18" charset="0"/>
              </a:rPr>
              <a:t>TEA) </a:t>
            </a:r>
            <a:r>
              <a:rPr lang="es-MX" sz="2300" dirty="0">
                <a:latin typeface="Georgia" panose="02040502050405020303" pitchFamily="18" charset="0"/>
              </a:rPr>
              <a:t>son discapacidades del </a:t>
            </a:r>
            <a:r>
              <a:rPr lang="es-MX" sz="2300" dirty="0" smtClean="0">
                <a:latin typeface="Georgia" panose="02040502050405020303" pitchFamily="18" charset="0"/>
              </a:rPr>
              <a:t>desa-</a:t>
            </a:r>
          </a:p>
          <a:p>
            <a:pPr lvl="1" algn="just"/>
            <a:r>
              <a:rPr lang="es-MX" sz="2300" dirty="0" smtClean="0">
                <a:latin typeface="Georgia" panose="02040502050405020303" pitchFamily="18" charset="0"/>
              </a:rPr>
              <a:t>-rrollo causadas </a:t>
            </a:r>
            <a:r>
              <a:rPr lang="es-MX" sz="2300" dirty="0">
                <a:latin typeface="Georgia" panose="02040502050405020303" pitchFamily="18" charset="0"/>
              </a:rPr>
              <a:t>por diferencias en el </a:t>
            </a:r>
            <a:r>
              <a:rPr lang="es-MX" sz="2300" dirty="0" smtClean="0">
                <a:latin typeface="Georgia" panose="02040502050405020303" pitchFamily="18" charset="0"/>
              </a:rPr>
              <a:t>cerebro…  Las </a:t>
            </a:r>
            <a:r>
              <a:rPr lang="es-MX" sz="2300" dirty="0">
                <a:latin typeface="Georgia" panose="02040502050405020303" pitchFamily="18" charset="0"/>
              </a:rPr>
              <a:t>personas con </a:t>
            </a:r>
            <a:r>
              <a:rPr lang="es-MX" sz="2300" b="1" dirty="0">
                <a:latin typeface="Georgia" panose="02040502050405020303" pitchFamily="18" charset="0"/>
              </a:rPr>
              <a:t>TEA </a:t>
            </a:r>
            <a:r>
              <a:rPr lang="es-MX" sz="2300" dirty="0">
                <a:latin typeface="Georgia" panose="02040502050405020303" pitchFamily="18" charset="0"/>
              </a:rPr>
              <a:t>con frecuencia tienen problemas con la comunicación y la interacción sociales, y conductas o intereses restrictivos o repetitivos.</a:t>
            </a:r>
            <a:endParaRPr lang="es-MX" sz="2300" dirty="0" smtClean="0">
              <a:latin typeface="Georgia" panose="02040502050405020303" pitchFamily="18" charset="0"/>
            </a:endParaRPr>
          </a:p>
          <a:p>
            <a:pPr marL="342900" indent="-342900" algn="just">
              <a:buFont typeface="Wingdings" panose="05000000000000000000" pitchFamily="2" charset="2"/>
              <a:buChar char="Ø"/>
            </a:pPr>
            <a:r>
              <a:rPr lang="es-MX" sz="2300" b="1" dirty="0" smtClean="0">
                <a:latin typeface="Georgia" panose="02040502050405020303" pitchFamily="18" charset="0"/>
              </a:rPr>
              <a:t>Dislexia</a:t>
            </a:r>
            <a:r>
              <a:rPr lang="es-MX" sz="2300" dirty="0" smtClean="0">
                <a:latin typeface="Georgia" panose="02040502050405020303" pitchFamily="18" charset="0"/>
              </a:rPr>
              <a:t> Se </a:t>
            </a:r>
            <a:r>
              <a:rPr lang="es-MX" sz="2300" dirty="0">
                <a:latin typeface="Georgia" panose="02040502050405020303" pitchFamily="18" charset="0"/>
              </a:rPr>
              <a:t>define como dificultad para leer. </a:t>
            </a:r>
          </a:p>
          <a:p>
            <a:pPr marL="342900" indent="-342900" algn="just">
              <a:buFont typeface="Wingdings" panose="05000000000000000000" pitchFamily="2" charset="2"/>
              <a:buChar char="Ø"/>
            </a:pPr>
            <a:r>
              <a:rPr lang="es-MX" sz="2300" b="1" dirty="0">
                <a:latin typeface="Georgia" panose="02040502050405020303" pitchFamily="18" charset="0"/>
              </a:rPr>
              <a:t>Disgrafía (o agrafía)</a:t>
            </a:r>
            <a:r>
              <a:rPr lang="es-MX" sz="2300" dirty="0">
                <a:latin typeface="Georgia" panose="02040502050405020303" pitchFamily="18" charset="0"/>
              </a:rPr>
              <a:t> </a:t>
            </a:r>
            <a:r>
              <a:rPr lang="es-MX" sz="2300" dirty="0" smtClean="0">
                <a:latin typeface="Georgia" panose="02040502050405020303" pitchFamily="18" charset="0"/>
              </a:rPr>
              <a:t>Se </a:t>
            </a:r>
            <a:r>
              <a:rPr lang="es-MX" sz="2300" dirty="0">
                <a:latin typeface="Georgia" panose="02040502050405020303" pitchFamily="18" charset="0"/>
              </a:rPr>
              <a:t>define como dificultad para </a:t>
            </a:r>
            <a:r>
              <a:rPr lang="es-MX" sz="2300" dirty="0" smtClean="0">
                <a:latin typeface="Georgia" panose="02040502050405020303" pitchFamily="18" charset="0"/>
              </a:rPr>
              <a:t>escribir.</a:t>
            </a:r>
            <a:endParaRPr lang="es-MX" sz="2300" dirty="0">
              <a:latin typeface="Georgia" panose="02040502050405020303" pitchFamily="18" charset="0"/>
            </a:endParaRPr>
          </a:p>
          <a:p>
            <a:pPr marL="342900" indent="-342900" algn="just">
              <a:buFont typeface="Wingdings" panose="05000000000000000000" pitchFamily="2" charset="2"/>
              <a:buChar char="Ø"/>
            </a:pPr>
            <a:r>
              <a:rPr lang="es-MX" sz="2300" b="1" dirty="0">
                <a:latin typeface="Georgia" panose="02040502050405020303" pitchFamily="18" charset="0"/>
              </a:rPr>
              <a:t>Discalculia</a:t>
            </a:r>
            <a:r>
              <a:rPr lang="es-MX" sz="2300" dirty="0">
                <a:latin typeface="Georgia" panose="02040502050405020303" pitchFamily="18" charset="0"/>
              </a:rPr>
              <a:t>  se define como la dificultad para hacer cálculos matemáticos. </a:t>
            </a:r>
          </a:p>
          <a:p>
            <a:pPr marL="342900" indent="-342900" algn="just">
              <a:buFont typeface="Wingdings" panose="05000000000000000000" pitchFamily="2" charset="2"/>
              <a:buChar char="Ø"/>
            </a:pPr>
            <a:r>
              <a:rPr lang="es-MX" sz="2300" b="1" dirty="0">
                <a:latin typeface="Georgia" panose="02040502050405020303" pitchFamily="18" charset="0"/>
              </a:rPr>
              <a:t>Discapacidad de la memoria y el procesamiento auditivo</a:t>
            </a:r>
            <a:r>
              <a:rPr lang="es-MX" sz="2300" dirty="0">
                <a:latin typeface="Georgia" panose="02040502050405020303" pitchFamily="18" charset="0"/>
              </a:rPr>
              <a:t>  Se define como la dificultad para comprender y recordar palabras o sonidos. </a:t>
            </a:r>
          </a:p>
          <a:p>
            <a:pPr indent="-457200" algn="just">
              <a:buFont typeface="Wingdings" panose="05000000000000000000" pitchFamily="2" charset="2"/>
              <a:buChar char="Ø"/>
            </a:pPr>
            <a:r>
              <a:rPr lang="es-MX" sz="2300" b="1" dirty="0">
                <a:latin typeface="Georgia" panose="02040502050405020303" pitchFamily="18" charset="0"/>
              </a:rPr>
              <a:t>Trastorno por déficit de atención e </a:t>
            </a:r>
            <a:r>
              <a:rPr lang="es-MX" sz="2300" b="1" dirty="0" smtClean="0">
                <a:latin typeface="Georgia" panose="02040502050405020303" pitchFamily="18" charset="0"/>
              </a:rPr>
              <a:t>      </a:t>
            </a:r>
          </a:p>
          <a:p>
            <a:pPr lvl="1" algn="just"/>
            <a:r>
              <a:rPr lang="es-MX" sz="2300" b="1" dirty="0" smtClean="0">
                <a:latin typeface="Georgia" panose="02040502050405020303" pitchFamily="18" charset="0"/>
              </a:rPr>
              <a:t>hiperactividad  —TDHA.</a:t>
            </a:r>
            <a:endParaRPr lang="es-MX" sz="2300" b="1" dirty="0">
              <a:latin typeface="Georgia" panose="02040502050405020303" pitchFamily="18"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58368" t="29515" r="8306" b="18400"/>
          <a:stretch/>
        </p:blipFill>
        <p:spPr>
          <a:xfrm>
            <a:off x="10474987" y="14186"/>
            <a:ext cx="621102" cy="591079"/>
          </a:xfrm>
          <a:prstGeom prst="rect">
            <a:avLst/>
          </a:prstGeom>
        </p:spPr>
      </p:pic>
      <p:sp>
        <p:nvSpPr>
          <p:cNvPr id="8" name="CuadroTexto 7"/>
          <p:cNvSpPr txBox="1"/>
          <p:nvPr/>
        </p:nvSpPr>
        <p:spPr>
          <a:xfrm>
            <a:off x="10455937" y="675639"/>
            <a:ext cx="621102" cy="369332"/>
          </a:xfrm>
          <a:prstGeom prst="rect">
            <a:avLst/>
          </a:prstGeom>
          <a:noFill/>
        </p:spPr>
        <p:txBody>
          <a:bodyPr wrap="square" rtlCol="0">
            <a:spAutoFit/>
          </a:bodyPr>
          <a:lstStyle/>
          <a:p>
            <a:pPr algn="ctr"/>
            <a:r>
              <a:rPr lang="es-AR" dirty="0" smtClean="0">
                <a:latin typeface="Arial Black" panose="020B0A04020102020204" pitchFamily="34" charset="0"/>
              </a:rPr>
              <a:t>9</a:t>
            </a:r>
            <a:endParaRPr lang="es-MX" dirty="0">
              <a:latin typeface="Arial Black" panose="020B0A04020102020204" pitchFamily="34" charset="0"/>
            </a:endParaRPr>
          </a:p>
        </p:txBody>
      </p:sp>
    </p:spTree>
    <p:extLst>
      <p:ext uri="{BB962C8B-B14F-4D97-AF65-F5344CB8AC3E}">
        <p14:creationId xmlns:p14="http://schemas.microsoft.com/office/powerpoint/2010/main" val="68717930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3000"/>
                                        <p:tgtEl>
                                          <p:spTgt spid="3"/>
                                        </p:tgtEl>
                                      </p:cBhvr>
                                    </p:animEffect>
                                  </p:childTnLst>
                                </p:cTn>
                              </p:par>
                            </p:childTnLst>
                          </p:cTn>
                        </p:par>
                        <p:par>
                          <p:cTn id="8" fill="hold">
                            <p:stCondLst>
                              <p:cond delay="30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1914</TotalTime>
  <Words>1617</Words>
  <Application>Microsoft Office PowerPoint</Application>
  <PresentationFormat>Panorámica</PresentationFormat>
  <Paragraphs>156</Paragraphs>
  <Slides>24</Slides>
  <Notes>0</Notes>
  <HiddenSlides>0</HiddenSlides>
  <MMClips>6</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24</vt:i4>
      </vt:variant>
    </vt:vector>
  </HeadingPairs>
  <TitlesOfParts>
    <vt:vector size="34" baseType="lpstr">
      <vt:lpstr>Arial</vt:lpstr>
      <vt:lpstr>Arial Black</vt:lpstr>
      <vt:lpstr>Brush Script MT</vt:lpstr>
      <vt:lpstr>Calibri</vt:lpstr>
      <vt:lpstr>Century Gothic</vt:lpstr>
      <vt:lpstr>Georgia</vt:lpstr>
      <vt:lpstr>Times New Roman</vt:lpstr>
      <vt:lpstr>Wingdings</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dc:creator>
  <cp:lastModifiedBy>PC</cp:lastModifiedBy>
  <cp:revision>114</cp:revision>
  <dcterms:created xsi:type="dcterms:W3CDTF">2023-08-06T02:13:20Z</dcterms:created>
  <dcterms:modified xsi:type="dcterms:W3CDTF">2023-09-13T13:32:38Z</dcterms:modified>
</cp:coreProperties>
</file>